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0" r:id="rId5"/>
  </p:sldMasterIdLst>
  <p:notesMasterIdLst>
    <p:notesMasterId r:id="rId30"/>
  </p:notesMasterIdLst>
  <p:handoutMasterIdLst>
    <p:handoutMasterId r:id="rId31"/>
  </p:handoutMasterIdLst>
  <p:sldIdLst>
    <p:sldId id="266" r:id="rId6"/>
    <p:sldId id="359" r:id="rId7"/>
    <p:sldId id="2147479838" r:id="rId8"/>
    <p:sldId id="2147479830" r:id="rId9"/>
    <p:sldId id="362" r:id="rId10"/>
    <p:sldId id="2147479827" r:id="rId11"/>
    <p:sldId id="2147479832" r:id="rId12"/>
    <p:sldId id="2147479833" r:id="rId13"/>
    <p:sldId id="2147479817" r:id="rId14"/>
    <p:sldId id="2147479814" r:id="rId15"/>
    <p:sldId id="2147479821" r:id="rId16"/>
    <p:sldId id="2147479822" r:id="rId17"/>
    <p:sldId id="2147479834" r:id="rId18"/>
    <p:sldId id="2147479820" r:id="rId19"/>
    <p:sldId id="2147479836" r:id="rId20"/>
    <p:sldId id="2147479839" r:id="rId21"/>
    <p:sldId id="2147479829" r:id="rId22"/>
    <p:sldId id="2147479824" r:id="rId23"/>
    <p:sldId id="2147479826" r:id="rId24"/>
    <p:sldId id="2147479835" r:id="rId25"/>
    <p:sldId id="2147479825" r:id="rId26"/>
    <p:sldId id="2147479810" r:id="rId27"/>
    <p:sldId id="2147479812" r:id="rId28"/>
    <p:sldId id="2147479813" r:id="rId29"/>
  </p:sldIdLst>
  <p:sldSz cx="12192000" cy="6858000"/>
  <p:notesSz cx="7315200" cy="96012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5A2C73-ADEB-40C9-B1BA-4A0AADC7EB20}">
          <p14:sldIdLst>
            <p14:sldId id="266"/>
            <p14:sldId id="359"/>
            <p14:sldId id="2147479838"/>
            <p14:sldId id="2147479830"/>
            <p14:sldId id="362"/>
            <p14:sldId id="2147479827"/>
            <p14:sldId id="2147479832"/>
            <p14:sldId id="2147479833"/>
            <p14:sldId id="2147479817"/>
            <p14:sldId id="2147479814"/>
            <p14:sldId id="2147479821"/>
            <p14:sldId id="2147479822"/>
            <p14:sldId id="2147479834"/>
            <p14:sldId id="2147479820"/>
            <p14:sldId id="2147479836"/>
            <p14:sldId id="2147479839"/>
            <p14:sldId id="2147479829"/>
            <p14:sldId id="2147479824"/>
            <p14:sldId id="2147479826"/>
            <p14:sldId id="2147479835"/>
            <p14:sldId id="2147479825"/>
            <p14:sldId id="2147479810"/>
            <p14:sldId id="2147479812"/>
            <p14:sldId id="21474798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F77DC3-FFA0-FD58-6D2D-D0707964F0B5}" name="Glenda George" initials="GG" userId="S::glenda@practicesolutions-ltd.co.uk::0ae446de-26b6-4d74-9897-8713ed9037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6AE"/>
    <a:srgbClr val="089948"/>
    <a:srgbClr val="109949"/>
    <a:srgbClr val="116F2E"/>
    <a:srgbClr val="A50021"/>
    <a:srgbClr val="9AF49E"/>
    <a:srgbClr val="67EF9E"/>
    <a:srgbClr val="33CC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5E7007-4918-41BE-8F98-14F174502E2F}" v="6" dt="2025-01-02T15:50:36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244" y="264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8/10/relationships/authors" Target="authors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da George" userId="0ae446de-26b6-4d74-9897-8713ed903782" providerId="ADAL" clId="{59F6B9B1-262B-49F3-A75D-62CA5553BA09}"/>
    <pc:docChg chg="modSld">
      <pc:chgData name="Glenda George" userId="0ae446de-26b6-4d74-9897-8713ed903782" providerId="ADAL" clId="{59F6B9B1-262B-49F3-A75D-62CA5553BA09}" dt="2024-12-12T08:52:03.894" v="38" actId="6549"/>
      <pc:docMkLst>
        <pc:docMk/>
      </pc:docMkLst>
      <pc:sldChg chg="modSp mod">
        <pc:chgData name="Glenda George" userId="0ae446de-26b6-4d74-9897-8713ed903782" providerId="ADAL" clId="{59F6B9B1-262B-49F3-A75D-62CA5553BA09}" dt="2024-12-12T08:52:03.894" v="38" actId="6549"/>
        <pc:sldMkLst>
          <pc:docMk/>
          <pc:sldMk cId="1534050120" sldId="2147479815"/>
        </pc:sldMkLst>
      </pc:sldChg>
    </pc:docChg>
  </pc:docChgLst>
  <pc:docChgLst>
    <pc:chgData name="Tina Mathias" userId="c5803d5f-676b-4f7e-bcd4-4c1cd2bc00ba" providerId="ADAL" clId="{E25E7007-4918-41BE-8F98-14F174502E2F}"/>
    <pc:docChg chg="custSel addSld delSld modSld modSection">
      <pc:chgData name="Tina Mathias" userId="c5803d5f-676b-4f7e-bcd4-4c1cd2bc00ba" providerId="ADAL" clId="{E25E7007-4918-41BE-8F98-14F174502E2F}" dt="2025-01-02T16:58:16.875" v="16" actId="2696"/>
      <pc:docMkLst>
        <pc:docMk/>
      </pc:docMkLst>
      <pc:sldChg chg="addSp delSp modSp del mod">
        <pc:chgData name="Tina Mathias" userId="c5803d5f-676b-4f7e-bcd4-4c1cd2bc00ba" providerId="ADAL" clId="{E25E7007-4918-41BE-8F98-14F174502E2F}" dt="2025-01-02T12:08:16.074" v="8" actId="2696"/>
        <pc:sldMkLst>
          <pc:docMk/>
          <pc:sldMk cId="1534050120" sldId="2147479815"/>
        </pc:sldMkLst>
        <pc:spChg chg="mod">
          <ac:chgData name="Tina Mathias" userId="c5803d5f-676b-4f7e-bcd4-4c1cd2bc00ba" providerId="ADAL" clId="{E25E7007-4918-41BE-8F98-14F174502E2F}" dt="2025-01-02T12:08:01.184" v="2" actId="6549"/>
          <ac:spMkLst>
            <pc:docMk/>
            <pc:sldMk cId="1534050120" sldId="2147479815"/>
            <ac:spMk id="8" creationId="{B3444A06-859C-0B92-A750-8B662E060F01}"/>
          </ac:spMkLst>
        </pc:spChg>
        <pc:picChg chg="add">
          <ac:chgData name="Tina Mathias" userId="c5803d5f-676b-4f7e-bcd4-4c1cd2bc00ba" providerId="ADAL" clId="{E25E7007-4918-41BE-8F98-14F174502E2F}" dt="2025-01-02T12:07:46.229" v="1"/>
          <ac:picMkLst>
            <pc:docMk/>
            <pc:sldMk cId="1534050120" sldId="2147479815"/>
            <ac:picMk id="3" creationId="{21DF7372-46CD-B787-7525-028BA80C86E5}"/>
          </ac:picMkLst>
        </pc:picChg>
        <pc:picChg chg="del">
          <ac:chgData name="Tina Mathias" userId="c5803d5f-676b-4f7e-bcd4-4c1cd2bc00ba" providerId="ADAL" clId="{E25E7007-4918-41BE-8F98-14F174502E2F}" dt="2025-01-02T12:08:02.113" v="3" actId="478"/>
          <ac:picMkLst>
            <pc:docMk/>
            <pc:sldMk cId="1534050120" sldId="2147479815"/>
            <ac:picMk id="6" creationId="{0CCDA26A-9983-9D2E-72F7-100CF3724AA8}"/>
          </ac:picMkLst>
        </pc:picChg>
        <pc:picChg chg="del">
          <ac:chgData name="Tina Mathias" userId="c5803d5f-676b-4f7e-bcd4-4c1cd2bc00ba" providerId="ADAL" clId="{E25E7007-4918-41BE-8F98-14F174502E2F}" dt="2025-01-02T12:08:03.384" v="5" actId="478"/>
          <ac:picMkLst>
            <pc:docMk/>
            <pc:sldMk cId="1534050120" sldId="2147479815"/>
            <ac:picMk id="7" creationId="{44A59096-8778-F4A1-D3DD-2E5A6DD07695}"/>
          </ac:picMkLst>
        </pc:picChg>
        <pc:picChg chg="del">
          <ac:chgData name="Tina Mathias" userId="c5803d5f-676b-4f7e-bcd4-4c1cd2bc00ba" providerId="ADAL" clId="{E25E7007-4918-41BE-8F98-14F174502E2F}" dt="2025-01-02T12:08:02.713" v="4" actId="478"/>
          <ac:picMkLst>
            <pc:docMk/>
            <pc:sldMk cId="1534050120" sldId="2147479815"/>
            <ac:picMk id="9" creationId="{4D46E9CF-F76F-CA0F-407B-991F402C8DAE}"/>
          </ac:picMkLst>
        </pc:picChg>
        <pc:picChg chg="del">
          <ac:chgData name="Tina Mathias" userId="c5803d5f-676b-4f7e-bcd4-4c1cd2bc00ba" providerId="ADAL" clId="{E25E7007-4918-41BE-8F98-14F174502E2F}" dt="2025-01-02T12:08:04.007" v="6" actId="478"/>
          <ac:picMkLst>
            <pc:docMk/>
            <pc:sldMk cId="1534050120" sldId="2147479815"/>
            <ac:picMk id="10" creationId="{377663DC-FA7F-AB02-5D3A-2726473D23DC}"/>
          </ac:picMkLst>
        </pc:picChg>
      </pc:sldChg>
      <pc:sldChg chg="del">
        <pc:chgData name="Tina Mathias" userId="c5803d5f-676b-4f7e-bcd4-4c1cd2bc00ba" providerId="ADAL" clId="{E25E7007-4918-41BE-8F98-14F174502E2F}" dt="2025-01-02T12:00:32.616" v="0" actId="2696"/>
        <pc:sldMkLst>
          <pc:docMk/>
          <pc:sldMk cId="2697364662" sldId="2147479816"/>
        </pc:sldMkLst>
      </pc:sldChg>
      <pc:sldChg chg="del">
        <pc:chgData name="Tina Mathias" userId="c5803d5f-676b-4f7e-bcd4-4c1cd2bc00ba" providerId="ADAL" clId="{E25E7007-4918-41BE-8F98-14F174502E2F}" dt="2025-01-02T12:09:12.017" v="9" actId="2696"/>
        <pc:sldMkLst>
          <pc:docMk/>
          <pc:sldMk cId="551842021" sldId="2147479818"/>
        </pc:sldMkLst>
      </pc:sldChg>
      <pc:sldChg chg="del">
        <pc:chgData name="Tina Mathias" userId="c5803d5f-676b-4f7e-bcd4-4c1cd2bc00ba" providerId="ADAL" clId="{E25E7007-4918-41BE-8F98-14F174502E2F}" dt="2025-01-02T15:50:03.095" v="10" actId="2696"/>
        <pc:sldMkLst>
          <pc:docMk/>
          <pc:sldMk cId="337468314" sldId="2147479831"/>
        </pc:sldMkLst>
      </pc:sldChg>
      <pc:sldChg chg="addSp delSp modSp del mod">
        <pc:chgData name="Tina Mathias" userId="c5803d5f-676b-4f7e-bcd4-4c1cd2bc00ba" providerId="ADAL" clId="{E25E7007-4918-41BE-8F98-14F174502E2F}" dt="2025-01-02T16:58:16.875" v="16" actId="2696"/>
        <pc:sldMkLst>
          <pc:docMk/>
          <pc:sldMk cId="454167993" sldId="2147479837"/>
        </pc:sldMkLst>
        <pc:graphicFrameChg chg="del modGraphic">
          <ac:chgData name="Tina Mathias" userId="c5803d5f-676b-4f7e-bcd4-4c1cd2bc00ba" providerId="ADAL" clId="{E25E7007-4918-41BE-8F98-14F174502E2F}" dt="2025-01-02T15:50:27.869" v="12" actId="478"/>
          <ac:graphicFrameMkLst>
            <pc:docMk/>
            <pc:sldMk cId="454167993" sldId="2147479837"/>
            <ac:graphicFrameMk id="6" creationId="{2ED9BA6C-8BF2-CBBB-C521-D6628232A1DE}"/>
          </ac:graphicFrameMkLst>
        </pc:graphicFrameChg>
        <pc:picChg chg="add">
          <ac:chgData name="Tina Mathias" userId="c5803d5f-676b-4f7e-bcd4-4c1cd2bc00ba" providerId="ADAL" clId="{E25E7007-4918-41BE-8F98-14F174502E2F}" dt="2025-01-02T15:50:30.476" v="13"/>
          <ac:picMkLst>
            <pc:docMk/>
            <pc:sldMk cId="454167993" sldId="2147479837"/>
            <ac:picMk id="2" creationId="{96D6C841-5DD2-E0EC-C98D-EF582FF7E6C2}"/>
          </ac:picMkLst>
        </pc:picChg>
      </pc:sldChg>
      <pc:sldChg chg="add">
        <pc:chgData name="Tina Mathias" userId="c5803d5f-676b-4f7e-bcd4-4c1cd2bc00ba" providerId="ADAL" clId="{E25E7007-4918-41BE-8F98-14F174502E2F}" dt="2025-01-02T12:08:07.546" v="7"/>
        <pc:sldMkLst>
          <pc:docMk/>
          <pc:sldMk cId="1100943931" sldId="2147479838"/>
        </pc:sldMkLst>
      </pc:sldChg>
      <pc:sldChg chg="modSp add mod">
        <pc:chgData name="Tina Mathias" userId="c5803d5f-676b-4f7e-bcd4-4c1cd2bc00ba" providerId="ADAL" clId="{E25E7007-4918-41BE-8F98-14F174502E2F}" dt="2025-01-02T15:50:42.824" v="15" actId="166"/>
        <pc:sldMkLst>
          <pc:docMk/>
          <pc:sldMk cId="435918822" sldId="2147479839"/>
        </pc:sldMkLst>
        <pc:picChg chg="ord">
          <ac:chgData name="Tina Mathias" userId="c5803d5f-676b-4f7e-bcd4-4c1cd2bc00ba" providerId="ADAL" clId="{E25E7007-4918-41BE-8F98-14F174502E2F}" dt="2025-01-02T15:50:42.824" v="15" actId="166"/>
          <ac:picMkLst>
            <pc:docMk/>
            <pc:sldMk cId="435918822" sldId="2147479839"/>
            <ac:picMk id="4" creationId="{88936BAD-9FDF-0DD8-149B-043576B5B4D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AA77C7-D601-4C7E-B3F5-B87D80942E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9117" tIns="49559" rIns="99117" bIns="4955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981B39-A2CC-4C60-971F-CA5C1CB273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9117" tIns="49559" rIns="99117" bIns="49559" rtlCol="0"/>
          <a:lstStyle>
            <a:lvl1pPr algn="r">
              <a:defRPr sz="1300"/>
            </a:lvl1pPr>
          </a:lstStyle>
          <a:p>
            <a:fld id="{8CE3A028-8F6E-4954-9CF6-84FBF846D977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CA87F-9A80-41A5-BA7F-4D8C4E6104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117" tIns="49559" rIns="99117" bIns="4955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EB58E-57D1-4197-9A31-72B1B9548F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9117" tIns="49559" rIns="99117" bIns="49559" rtlCol="0" anchor="b"/>
          <a:lstStyle>
            <a:lvl1pPr algn="r">
              <a:defRPr sz="1300"/>
            </a:lvl1pPr>
          </a:lstStyle>
          <a:p>
            <a:fld id="{C68E4A77-DED4-4CC0-8D31-07840857B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176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9117" tIns="49559" rIns="99117" bIns="4955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9117" tIns="49559" rIns="99117" bIns="49559" rtlCol="0"/>
          <a:lstStyle>
            <a:lvl1pPr algn="r">
              <a:defRPr sz="1300"/>
            </a:lvl1pPr>
          </a:lstStyle>
          <a:p>
            <a:fld id="{9A09A0B0-A25E-4965-9C58-8A14DCA185DC}" type="datetimeFigureOut">
              <a:rPr lang="en-GB" smtClean="0"/>
              <a:pPr/>
              <a:t>02/01/2025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117" tIns="49559" rIns="99117" bIns="4955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9117" tIns="49559" rIns="99117" bIns="4955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117" tIns="49559" rIns="99117" bIns="4955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9117" tIns="49559" rIns="99117" bIns="49559" rtlCol="0" anchor="b"/>
          <a:lstStyle>
            <a:lvl1pPr algn="r">
              <a:defRPr sz="1300"/>
            </a:lvl1pPr>
          </a:lstStyle>
          <a:p>
            <a:fld id="{AFF77D53-296A-4A32-95F1-8998574A3C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17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461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3B7FD-E11A-6360-F192-CD8DD051C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619815-1F2C-71FD-9F92-70DA0FA5F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5DBB71-18AE-DFF3-AFBD-CE265F873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7C03D-1345-C24B-BBBE-9FF425E43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01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5B49D-DB92-B3B6-DC2A-EC5ABEEB2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0296CA-21F6-959F-C502-1E21FA14C9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06E5C9-1C21-1309-CF2D-10B3A3B77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CA115-A52F-50C5-53B3-A09E323FD6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10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6F7E1-2698-45AD-4DBB-7F27D2465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B21CAF-6E65-3922-FFA6-47486B161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B05A79-1C28-55B9-9314-9B8B08C98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4C493-1FE9-EAC9-7FBB-725DE9551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054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D5458-020B-23BC-A991-06BF572A0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FE1D0A-C48B-B577-3D09-63F5EF39E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9766D0-CC6C-58DB-ED83-328E73E9E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17B57-5815-CF5B-F3A6-0A42F869BF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59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132EF-EB26-2066-84D3-C9160AE69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50465B-DB6D-5564-C5DD-B933AB755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B0C48A-CAD6-95A9-2B58-EFE45D650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4E700-C248-F954-723F-B55486D58E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759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06FA9-5ECE-8F09-6E5D-865BEEA1E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8B6017-C130-654E-4CB5-5D6A1AAD5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AD02A0-15ED-5FE9-1326-16E204424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CF202-084B-B357-1370-C13E345A87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854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A2A3D-7532-0105-1161-4DBFFF9DE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1291CA-7315-3DB3-E591-80C49154A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4C2391-FD60-CBCD-B0E3-2A970D6C3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484C9-97CE-54C1-378E-E692D18FA0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F77D53-296A-4A32-95F1-8998574A3CB8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474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7C2C1-1315-E234-4430-CC3C790DF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EB2FEB-C58F-B1C1-C4AA-3518C5A40E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1DAD48-0D9B-0E60-D9B3-2A2223576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61E1-5857-79C0-2B31-4A09677771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847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B126D-4749-F221-A268-354F0B147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01BAE3-A4B4-DEF2-0393-E85A50A2D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14D8BF-35F0-BA66-1E1A-0CDB5C701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4747F-86F4-DC52-DBBA-E770890C0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80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E0EE9-1F16-81AB-4D9C-FA069A58E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E4972C-36DE-3AB2-43E2-E2F291E3D4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391E9-1D20-3E69-8527-3B516FA3F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0F531-B5B0-A3C8-EC24-2A77DF2EA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12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77296-0475-3A1F-B803-78C79B654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055ADD-1E0B-1C2F-94C0-5EEE62430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C73B5-2FC7-F4DF-42F7-3E500B8F2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6680E-1D5F-2E50-98FA-CC8643BE82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332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29137-CB46-BDF5-35FF-2580E1E7F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207E42-8020-C2D4-49C1-47C55526D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B243C-2A64-BCFB-03AC-F3FF9AA1E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96E89-D16C-551A-E1E8-3611378C73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80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4304-4E57-5FCF-AD48-4C9ADD3AF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DC5042-8FB2-9B86-8797-5F854CB10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9F740-EFB0-FE4D-97E1-31DB54724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12ADD-C1E6-96AA-F86D-58CB99A5A4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33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098B8-2B97-B990-4E21-843CB8711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973082-70AC-3860-1A60-A725CEFDE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51B16A-6F0F-F172-B250-6B118B72A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84540-1C6D-28FF-F1D2-C7E007D3AF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85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B3D01-32DE-E4E1-56BD-B98384863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0C19A5-04C9-2623-61FE-0E551999F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7A4CCD-1605-73BB-0706-3BB284FA3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222ED-BFC1-F226-443E-6EBFD1D97D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00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D8508-B474-833D-F669-B79D7B725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C40CA2-2499-9CB8-DB90-A77191F16A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52F7A4-97E3-40B7-E27E-218317E5C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F2C2A-C3F2-8787-9B30-35F7FCDE9F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42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273FA-A6A0-1608-6BEA-4EF542545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83C438-0575-8913-898D-0EB8A1FB8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0580F9-3F37-F296-A4FF-171222727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D72EA-B0C9-7E89-2151-DB85AE2B4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F77D53-296A-4A32-95F1-8998574A3CB8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62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F52BF-132C-39C8-3052-F3FC78024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C2E473-7A5A-ADF1-1DBC-C941DDD29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0B9BB1-AB7F-3994-6D39-061BCC8CA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C209B-28F9-4A8D-0E47-A742EFB895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5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7BBB3-743C-5AC1-3D85-8947673F7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905808-B760-9A45-7598-DC5939BAD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E9ED00-293E-5635-DD4D-FA2AD6E72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EAB53-33CE-709E-E918-F570831455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31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856CF-63FD-0BF1-125E-910376396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4DB9CD-EEE3-3CEB-06A1-9C88631478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B19A34-2640-76BF-9E3A-E85B416EF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12EC5-9914-B0E5-2185-A4A234CD8B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479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A3192-9BA7-2E44-97AB-505593386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A05698-03CB-0BCF-9016-679866020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FB4ED4-2603-2BA5-FA73-89D179E78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D643D-EC9F-379C-7959-210A0E392B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131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9836-45D4-1CE4-E6E3-1990C7F6C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9F4B67-2D35-02D8-0046-C52527EE5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9B4E87-B96D-8362-EBB0-D6D594359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19378-2FCB-D6EA-FF9C-09493A90A8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200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C8D3C-58F7-02B2-C789-B9A5FD243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758002-EFB7-4D30-F3D5-453057558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3D44D0-F820-C0B3-6064-8CD407CB8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0502E-6D92-AC0B-5697-CB0090B57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7D53-296A-4A32-95F1-8998574A3CB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45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A7FA56-F24E-432B-BB5C-353F5AD387FC}"/>
              </a:ext>
            </a:extLst>
          </p:cNvPr>
          <p:cNvCxnSpPr/>
          <p:nvPr userDrawn="1"/>
        </p:nvCxnSpPr>
        <p:spPr>
          <a:xfrm>
            <a:off x="841249" y="6261994"/>
            <a:ext cx="10509161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A0B2609-BA98-434A-B62F-38A939CCC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672" y="756412"/>
            <a:ext cx="2781533" cy="106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als">
    <p:bg>
      <p:bgPr>
        <a:solidFill>
          <a:srgbClr val="404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0AB778-B69E-C1A0-8F19-64885BA5E8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7593" y="2417242"/>
            <a:ext cx="9476814" cy="2023516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600" b="0" i="0">
                <a:solidFill>
                  <a:srgbClr val="C1A96D"/>
                </a:solidFill>
                <a:latin typeface="Gotham Medium" pitchFamily="2" charset="0"/>
                <a:cs typeface="Gotham Medium" pitchFamily="2" charset="0"/>
              </a:defRPr>
            </a:lvl1pPr>
            <a:lvl2pPr marL="457200" indent="0">
              <a:buNone/>
              <a:defRPr sz="2800" b="0" i="0">
                <a:latin typeface="Gotham Medium" pitchFamily="2" charset="0"/>
                <a:cs typeface="Gotham Medium" pitchFamily="2" charset="0"/>
              </a:defRPr>
            </a:lvl2pPr>
            <a:lvl3pPr>
              <a:defRPr sz="2800" b="0" i="0">
                <a:latin typeface="Gotham Medium" pitchFamily="2" charset="0"/>
                <a:cs typeface="Gotham Medium" pitchFamily="2" charset="0"/>
              </a:defRPr>
            </a:lvl3pPr>
            <a:lvl4pPr>
              <a:defRPr sz="2800" b="0" i="0">
                <a:latin typeface="Gotham Medium" pitchFamily="2" charset="0"/>
                <a:cs typeface="Gotham Medium" pitchFamily="2" charset="0"/>
              </a:defRPr>
            </a:lvl4pPr>
            <a:lvl5pPr>
              <a:defRPr sz="2800" b="0" i="0">
                <a:latin typeface="Gotham Medium" pitchFamily="2" charset="0"/>
                <a:cs typeface="Gotham Medium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6313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bg>
      <p:bgPr>
        <a:solidFill>
          <a:srgbClr val="404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BA7420-7381-AEBE-BC4D-ABE5008AFFB5}"/>
              </a:ext>
            </a:extLst>
          </p:cNvPr>
          <p:cNvCxnSpPr>
            <a:cxnSpLocks/>
          </p:cNvCxnSpPr>
          <p:nvPr userDrawn="1"/>
        </p:nvCxnSpPr>
        <p:spPr>
          <a:xfrm>
            <a:off x="633278" y="1021558"/>
            <a:ext cx="471141" cy="0"/>
          </a:xfrm>
          <a:prstGeom prst="line">
            <a:avLst/>
          </a:prstGeom>
          <a:ln w="19050">
            <a:solidFill>
              <a:srgbClr val="31A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0AB778-B69E-C1A0-8F19-64885BA5E8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7593" y="2417242"/>
            <a:ext cx="9476814" cy="2023516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600" b="0" i="0">
                <a:solidFill>
                  <a:schemeClr val="bg1">
                    <a:lumMod val="9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  <a:lvl2pPr marL="457200" indent="0">
              <a:buNone/>
              <a:defRPr sz="2800" b="0" i="0">
                <a:latin typeface="Gotham Medium" pitchFamily="2" charset="0"/>
                <a:cs typeface="Gotham Medium" pitchFamily="2" charset="0"/>
              </a:defRPr>
            </a:lvl2pPr>
            <a:lvl3pPr>
              <a:defRPr sz="2800" b="0" i="0">
                <a:latin typeface="Gotham Medium" pitchFamily="2" charset="0"/>
                <a:cs typeface="Gotham Medium" pitchFamily="2" charset="0"/>
              </a:defRPr>
            </a:lvl3pPr>
            <a:lvl4pPr>
              <a:defRPr sz="2800" b="0" i="0">
                <a:latin typeface="Gotham Medium" pitchFamily="2" charset="0"/>
                <a:cs typeface="Gotham Medium" pitchFamily="2" charset="0"/>
              </a:defRPr>
            </a:lvl4pPr>
            <a:lvl5pPr>
              <a:defRPr sz="2800" b="0" i="0">
                <a:latin typeface="Gotham Medium" pitchFamily="2" charset="0"/>
                <a:cs typeface="Gotham Medium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90FFEB6E-0981-24D3-60CF-48330B6396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0963" y="6109559"/>
            <a:ext cx="1513915" cy="400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E64B99-1F74-4E73-E1BD-FEE78E964A73}"/>
              </a:ext>
            </a:extLst>
          </p:cNvPr>
          <p:cNvSpPr txBox="1"/>
          <p:nvPr userDrawn="1"/>
        </p:nvSpPr>
        <p:spPr>
          <a:xfrm>
            <a:off x="509247" y="486831"/>
            <a:ext cx="6779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Demo</a:t>
            </a:r>
            <a:endParaRPr sz="28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53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bg>
      <p:bgPr>
        <a:solidFill>
          <a:srgbClr val="98D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BA7420-7381-AEBE-BC4D-ABE5008AFFB5}"/>
              </a:ext>
            </a:extLst>
          </p:cNvPr>
          <p:cNvCxnSpPr>
            <a:cxnSpLocks/>
          </p:cNvCxnSpPr>
          <p:nvPr userDrawn="1"/>
        </p:nvCxnSpPr>
        <p:spPr>
          <a:xfrm>
            <a:off x="633278" y="1021558"/>
            <a:ext cx="471141" cy="0"/>
          </a:xfrm>
          <a:prstGeom prst="line">
            <a:avLst/>
          </a:prstGeom>
          <a:ln w="19050">
            <a:solidFill>
              <a:srgbClr val="31A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1E1D2F5-51F8-D17B-BB82-DA740D98DB2A}"/>
              </a:ext>
            </a:extLst>
          </p:cNvPr>
          <p:cNvSpPr txBox="1"/>
          <p:nvPr userDrawn="1"/>
        </p:nvSpPr>
        <p:spPr>
          <a:xfrm>
            <a:off x="523535" y="498338"/>
            <a:ext cx="6779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Knowledge Check</a:t>
            </a:r>
            <a:endParaRPr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Picture 10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51FBCAA0-150C-08C6-34AD-0376085081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0963" y="6109559"/>
            <a:ext cx="1513915" cy="4000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39AF3-219A-28C9-61FC-92C6B5337E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06354" y="1763712"/>
            <a:ext cx="8043346" cy="3330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0" i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  <a:lvl2pPr>
              <a:defRPr sz="2000" b="0" i="0">
                <a:latin typeface="Gotham Medium" pitchFamily="2" charset="0"/>
                <a:cs typeface="Gotham Medium" pitchFamily="2" charset="0"/>
              </a:defRPr>
            </a:lvl2pPr>
            <a:lvl3pPr>
              <a:defRPr sz="2000" b="0" i="0">
                <a:latin typeface="Gotham Medium" pitchFamily="2" charset="0"/>
                <a:cs typeface="Gotham Medium" pitchFamily="2" charset="0"/>
              </a:defRPr>
            </a:lvl3pPr>
            <a:lvl4pPr>
              <a:defRPr sz="2000" b="0" i="0">
                <a:latin typeface="Gotham Medium" pitchFamily="2" charset="0"/>
                <a:cs typeface="Gotham Medium" pitchFamily="2" charset="0"/>
              </a:defRPr>
            </a:lvl4pPr>
            <a:lvl5pPr>
              <a:defRPr sz="2000" b="0" i="0">
                <a:latin typeface="Gotham Medium" pitchFamily="2" charset="0"/>
                <a:cs typeface="Gotham Medium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001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1-column">
    <p:bg>
      <p:bgPr>
        <a:solidFill>
          <a:srgbClr val="113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AC2502E-5D9F-F851-3464-EDB3AAD612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818177"/>
            <a:ext cx="1076741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5900" indent="-215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b="0" i="0">
                <a:solidFill>
                  <a:schemeClr val="bg1">
                    <a:lumMod val="9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650809D-3132-1F75-AFBC-2296D7A7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89" y="415324"/>
            <a:ext cx="10767411" cy="6893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E631FA-B62B-B06A-E86D-921317851741}"/>
              </a:ext>
            </a:extLst>
          </p:cNvPr>
          <p:cNvCxnSpPr>
            <a:cxnSpLocks/>
          </p:cNvCxnSpPr>
          <p:nvPr userDrawn="1"/>
        </p:nvCxnSpPr>
        <p:spPr>
          <a:xfrm>
            <a:off x="633278" y="1021558"/>
            <a:ext cx="471141" cy="0"/>
          </a:xfrm>
          <a:prstGeom prst="line">
            <a:avLst/>
          </a:prstGeom>
          <a:ln w="19050">
            <a:solidFill>
              <a:srgbClr val="31A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B9EF9C71-AC43-29C7-9700-9744949D46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0963" y="6109559"/>
            <a:ext cx="151391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6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0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12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2">
          <p15:clr>
            <a:srgbClr val="954F72"/>
          </p15:clr>
        </p15:guide>
        <p15:guide id="40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5B2E-C565-6932-23FD-8F6F883B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DC1AF-9E22-02E6-05CB-673059E9E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03372-E28C-0D01-5FBB-56011DB8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1D79-BC01-DD43-B77C-06F808CAB35D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DBF83-BBBE-4BDF-26D1-8CC1AC0E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16D21-6AC4-A8BD-EFCD-405F6E6A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1939-F1CB-104F-BD15-ED674E267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74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er-BIo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AA94852-62BE-D975-5820-B3227B110B53}"/>
              </a:ext>
            </a:extLst>
          </p:cNvPr>
          <p:cNvSpPr/>
          <p:nvPr userDrawn="1"/>
        </p:nvSpPr>
        <p:spPr bwMode="auto">
          <a:xfrm>
            <a:off x="1" y="0"/>
            <a:ext cx="7036066" cy="6858000"/>
          </a:xfrm>
          <a:prstGeom prst="rect">
            <a:avLst/>
          </a:prstGeom>
          <a:solidFill>
            <a:srgbClr val="F4F3F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5749038" cy="307777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D63B5AFD-1A0C-9C6A-B579-7F4B791823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ltGray">
          <a:xfrm>
            <a:off x="7554590" y="3833734"/>
            <a:ext cx="1069848" cy="1069848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8B296A1-E2FF-6AD0-056E-6FFA0EA08B6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 bwMode="ltGray">
          <a:xfrm>
            <a:off x="10568728" y="3833734"/>
            <a:ext cx="1069848" cy="1069848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D58F4ACC-A223-94FA-AF57-8B62501B059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ltGray">
          <a:xfrm>
            <a:off x="9061659" y="3833734"/>
            <a:ext cx="1069848" cy="1069848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8133D48-744E-F029-079E-2E16C280989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ltGray">
          <a:xfrm>
            <a:off x="7554590" y="5199190"/>
            <a:ext cx="1069848" cy="1069848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09D3DDE-EAFB-B57D-9147-8827F7743E1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 bwMode="ltGray">
          <a:xfrm>
            <a:off x="10568728" y="5199190"/>
            <a:ext cx="1069848" cy="1069848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DFDB12BE-8B16-4DC3-C014-945C54E8CD7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ltGray">
          <a:xfrm>
            <a:off x="9061659" y="5199190"/>
            <a:ext cx="1069848" cy="1069848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0375802-7BB3-7A20-1210-E5FEEE1A56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8165231" y="457200"/>
            <a:ext cx="2849035" cy="2874212"/>
          </a:xfrm>
          <a:prstGeom prst="roundRect">
            <a:avLst>
              <a:gd name="adj" fmla="val 21738"/>
            </a:avLst>
          </a:prstGeom>
          <a:blipFill>
            <a:blip r:embed="rId2"/>
            <a:stretch>
              <a:fillRect/>
            </a:stretch>
          </a:blipFill>
          <a:effectLst>
            <a:outerShdw blurRad="314198" dist="111760" dir="8040000" algn="ctr" rotWithShape="0">
              <a:schemeClr val="tx1">
                <a:alpha val="22000"/>
              </a:schemeClr>
            </a:outerShdw>
          </a:effectLst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4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add your picture here</a:t>
            </a:r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D3ECBC57-006B-CB8F-1EDC-04C18F0D0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438" y="6421083"/>
            <a:ext cx="4151312" cy="1979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5pPr>
              <a:defRPr lang="en-US" sz="750" kern="100" cap="all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defTabSz="914367">
              <a:defRPr/>
            </a:pPr>
            <a:r>
              <a:rPr lang="en-US">
                <a:solidFill>
                  <a:srgbClr val="000000"/>
                </a:solidFill>
              </a:rPr>
              <a:t>© Copyright Microsoft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764307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C64E19B-05DE-46E5-AB8C-C81CB7D688C2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/>
              <a:t>www.adsscymru.org.uk</a:t>
            </a:r>
            <a:r>
              <a:rPr lang="en-GB"/>
              <a:t>   </a:t>
            </a:r>
            <a:fld id="{E3CCF5F3-7FE7-4D9C-9E4E-82E92035007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85D2BB-CFFC-39BB-C7D8-A6C14EB956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09788" y="1014413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0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6D13-430F-40B8-967A-9869DAAE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DE10EC-6B12-4169-B83F-E38A83D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C64E19B-05DE-46E5-AB8C-C81CB7D688C2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30046-474E-478D-8664-B1EFCDE4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5AD8C-EBAA-4367-980F-0BFC915E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/>
              <a:t>www.adsscymru.org.uk</a:t>
            </a:r>
            <a:r>
              <a:rPr lang="en-GB"/>
              <a:t>   </a:t>
            </a:r>
            <a:fld id="{E3CCF5F3-7FE7-4D9C-9E4E-82E9203500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9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ree and chairs&#10;&#10;Description automatically generated">
            <a:extLst>
              <a:ext uri="{FF2B5EF4-FFF2-40B4-BE49-F238E27FC236}">
                <a16:creationId xmlns:a16="http://schemas.microsoft.com/office/drawing/2014/main" id="{3622C214-4A4D-01C0-A9B8-511CCBE4F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678"/>
          <a:stretch/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1B9E224-2AD1-BB12-28C8-04AEBD073A0C}"/>
              </a:ext>
            </a:extLst>
          </p:cNvPr>
          <p:cNvSpPr/>
          <p:nvPr userDrawn="1"/>
        </p:nvSpPr>
        <p:spPr>
          <a:xfrm>
            <a:off x="-3" y="-2"/>
            <a:ext cx="12192000" cy="6193930"/>
          </a:xfrm>
          <a:prstGeom prst="rect">
            <a:avLst/>
          </a:prstGeom>
          <a:solidFill>
            <a:srgbClr val="041B2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3341C50-F35E-74CF-7264-92CCEA92D546}"/>
              </a:ext>
            </a:extLst>
          </p:cNvPr>
          <p:cNvCxnSpPr>
            <a:cxnSpLocks/>
          </p:cNvCxnSpPr>
          <p:nvPr userDrawn="1"/>
        </p:nvCxnSpPr>
        <p:spPr>
          <a:xfrm>
            <a:off x="676790" y="5139589"/>
            <a:ext cx="691884" cy="0"/>
          </a:xfrm>
          <a:prstGeom prst="line">
            <a:avLst/>
          </a:prstGeom>
          <a:ln w="19050">
            <a:solidFill>
              <a:srgbClr val="31A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F0DFAA36-637E-A104-C77C-32794B5273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099" y="347574"/>
            <a:ext cx="2464905" cy="774789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96E85C7-CB44-4F0C-5880-B65A1D79FEDB}"/>
              </a:ext>
            </a:extLst>
          </p:cNvPr>
          <p:cNvSpPr/>
          <p:nvPr userDrawn="1"/>
        </p:nvSpPr>
        <p:spPr>
          <a:xfrm>
            <a:off x="0" y="6130458"/>
            <a:ext cx="12192000" cy="727542"/>
          </a:xfrm>
          <a:prstGeom prst="rect">
            <a:avLst/>
          </a:prstGeom>
          <a:solidFill>
            <a:srgbClr val="041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2645DE-579A-BF3B-4B01-22BABA34737B}"/>
              </a:ext>
            </a:extLst>
          </p:cNvPr>
          <p:cNvGrpSpPr/>
          <p:nvPr userDrawn="1"/>
        </p:nvGrpSpPr>
        <p:grpSpPr>
          <a:xfrm>
            <a:off x="7433532" y="6368417"/>
            <a:ext cx="4758468" cy="248915"/>
            <a:chOff x="676790" y="6368494"/>
            <a:chExt cx="4758468" cy="248915"/>
          </a:xfrm>
        </p:grpSpPr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637749F6-4253-582E-B4B5-94492C6DE705}"/>
                </a:ext>
              </a:extLst>
            </p:cNvPr>
            <p:cNvSpPr txBox="1">
              <a:spLocks/>
            </p:cNvSpPr>
            <p:nvPr/>
          </p:nvSpPr>
          <p:spPr>
            <a:xfrm>
              <a:off x="864877" y="6376818"/>
              <a:ext cx="1384950" cy="2405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050">
                  <a:solidFill>
                    <a:schemeClr val="bg1"/>
                  </a:solidFill>
                  <a:latin typeface="Gotham Book" pitchFamily="50" charset="0"/>
                  <a:cs typeface="Gotham Book" pitchFamily="50" charset="0"/>
                </a:rPr>
                <a:t>info@stable.co.uk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400" i="1">
                <a:solidFill>
                  <a:schemeClr val="bg1"/>
                </a:solidFill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21CE6C5-F4E0-82C2-A721-66467D891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6790" y="6396912"/>
              <a:ext cx="188086" cy="18808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0B6BB96-5E37-E9CF-AD99-7BC0E8643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49826" y="6386018"/>
              <a:ext cx="188086" cy="18808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5B5F05C-59F8-1B41-9E0E-A2F48EB65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2862" y="6394747"/>
              <a:ext cx="188086" cy="188086"/>
            </a:xfrm>
            <a:prstGeom prst="rect">
              <a:avLst/>
            </a:prstGeom>
          </p:spPr>
        </p:pic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0EC14062-7A6C-9C3D-E58D-96E94D6A3E3A}"/>
                </a:ext>
              </a:extLst>
            </p:cNvPr>
            <p:cNvSpPr txBox="1">
              <a:spLocks/>
            </p:cNvSpPr>
            <p:nvPr/>
          </p:nvSpPr>
          <p:spPr>
            <a:xfrm>
              <a:off x="2437912" y="6368494"/>
              <a:ext cx="1384950" cy="2405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050">
                  <a:solidFill>
                    <a:schemeClr val="bg1"/>
                  </a:solidFill>
                  <a:latin typeface="Gotham Book" pitchFamily="50" charset="0"/>
                  <a:cs typeface="Gotham Book" pitchFamily="50" charset="0"/>
                </a:rPr>
                <a:t>www.stable.co.uk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400" i="1">
                <a:solidFill>
                  <a:schemeClr val="bg1"/>
                </a:solidFill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21AC5570-8FC4-2291-7BFB-1471659B21A8}"/>
                </a:ext>
              </a:extLst>
            </p:cNvPr>
            <p:cNvSpPr txBox="1">
              <a:spLocks/>
            </p:cNvSpPr>
            <p:nvPr/>
          </p:nvSpPr>
          <p:spPr>
            <a:xfrm>
              <a:off x="4050308" y="6368494"/>
              <a:ext cx="1384950" cy="2405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050">
                  <a:solidFill>
                    <a:schemeClr val="bg1"/>
                  </a:solidFill>
                  <a:latin typeface="Gotham Book" pitchFamily="50" charset="0"/>
                  <a:cs typeface="Gotham Book" pitchFamily="50" charset="0"/>
                </a:rPr>
                <a:t>02921 051 010</a:t>
              </a:r>
              <a:endParaRPr lang="en-GB" sz="1400" i="1">
                <a:solidFill>
                  <a:schemeClr val="bg1"/>
                </a:solidFill>
              </a:endParaRP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66BE076-4FA5-A78B-46C2-1B8E9506683B}"/>
              </a:ext>
            </a:extLst>
          </p:cNvPr>
          <p:cNvCxnSpPr>
            <a:cxnSpLocks/>
          </p:cNvCxnSpPr>
          <p:nvPr userDrawn="1"/>
        </p:nvCxnSpPr>
        <p:spPr>
          <a:xfrm>
            <a:off x="0" y="6130458"/>
            <a:ext cx="12192000" cy="0"/>
          </a:xfrm>
          <a:prstGeom prst="line">
            <a:avLst/>
          </a:prstGeom>
          <a:ln w="19050">
            <a:solidFill>
              <a:srgbClr val="C1A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84A0C2B-655D-9A8D-ABF7-BA5BFA5E5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6790" y="4495688"/>
            <a:ext cx="10631581" cy="60059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>
                    <a:lumMod val="9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049405195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09AC6-3F7D-6A7A-9981-3E378C7D4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62" y="1921446"/>
            <a:ext cx="10515600" cy="4351338"/>
          </a:xfrm>
        </p:spPr>
        <p:txBody>
          <a:bodyPr/>
          <a:lstStyle>
            <a:lvl1pPr>
              <a:lnSpc>
                <a:spcPct val="150000"/>
              </a:lnSpc>
              <a:defRPr sz="2000">
                <a:latin typeface="+mn-lt"/>
              </a:defRPr>
            </a:lvl1pPr>
            <a:lvl2pPr>
              <a:lnSpc>
                <a:spcPct val="150000"/>
              </a:lnSpc>
              <a:defRPr sz="18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6F2087-6DB4-4132-5851-A09880695A4C}"/>
              </a:ext>
            </a:extLst>
          </p:cNvPr>
          <p:cNvCxnSpPr>
            <a:cxnSpLocks/>
          </p:cNvCxnSpPr>
          <p:nvPr userDrawn="1"/>
        </p:nvCxnSpPr>
        <p:spPr>
          <a:xfrm>
            <a:off x="633278" y="1021558"/>
            <a:ext cx="471141" cy="0"/>
          </a:xfrm>
          <a:prstGeom prst="line">
            <a:avLst/>
          </a:prstGeom>
          <a:ln w="19050">
            <a:solidFill>
              <a:srgbClr val="31A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DB4CDF79-B008-8F24-3A6D-F53A95DA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110116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2800" i="0" dirty="0"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8178D-F378-4FA8-E94A-A9426515655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8262" y="1253331"/>
            <a:ext cx="10515600" cy="483186"/>
          </a:xfr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latin typeface="Gotham Book" pitchFamily="2" charset="0"/>
                <a:cs typeface="Gotham Book" pitchFamily="2" charset="0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D849D3CB-93A7-1C5A-3E16-4C9852FF0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0963" y="6109559"/>
            <a:ext cx="151391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18362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2BC266-C49C-CA09-401E-B0C99B1880DF}"/>
              </a:ext>
            </a:extLst>
          </p:cNvPr>
          <p:cNvCxnSpPr>
            <a:cxnSpLocks/>
          </p:cNvCxnSpPr>
          <p:nvPr userDrawn="1"/>
        </p:nvCxnSpPr>
        <p:spPr>
          <a:xfrm>
            <a:off x="633278" y="1021558"/>
            <a:ext cx="471141" cy="0"/>
          </a:xfrm>
          <a:prstGeom prst="line">
            <a:avLst/>
          </a:prstGeom>
          <a:ln w="19050">
            <a:solidFill>
              <a:srgbClr val="31A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4B29EEDA-67C2-F93C-D894-DC37E8B497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8963" y="2434392"/>
            <a:ext cx="11010900" cy="2220993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Agenda item 1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Agenda item 1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Agenda item 1</a:t>
            </a:r>
          </a:p>
        </p:txBody>
      </p:sp>
      <p:sp>
        <p:nvSpPr>
          <p:cNvPr id="5" name="Title 16">
            <a:extLst>
              <a:ext uri="{FF2B5EF4-FFF2-40B4-BE49-F238E27FC236}">
                <a16:creationId xmlns:a16="http://schemas.microsoft.com/office/drawing/2014/main" id="{7808F6D1-D035-A5BF-E30D-303CD8D6C174}"/>
              </a:ext>
            </a:extLst>
          </p:cNvPr>
          <p:cNvSpPr txBox="1">
            <a:spLocks/>
          </p:cNvSpPr>
          <p:nvPr userDrawn="1"/>
        </p:nvSpPr>
        <p:spPr>
          <a:xfrm>
            <a:off x="588963" y="615437"/>
            <a:ext cx="11010900" cy="38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Gotham Medium" pitchFamily="2" charset="0"/>
                <a:ea typeface="+mj-ea"/>
                <a:cs typeface="Gotham Medium" pitchFamily="2" charset="0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032690-1FB8-C812-3199-06E15F782A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278" y="1340625"/>
            <a:ext cx="7310437" cy="387350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latin typeface="Gotham Medium" pitchFamily="2" charset="0"/>
                <a:cs typeface="Gotham Medium" pitchFamily="2" charset="0"/>
              </a:defRPr>
            </a:lvl1pPr>
          </a:lstStyle>
          <a:p>
            <a:pPr lvl="0"/>
            <a:r>
              <a:rPr lang="en-GB"/>
              <a:t>Module Title</a:t>
            </a:r>
          </a:p>
        </p:txBody>
      </p:sp>
      <p:pic>
        <p:nvPicPr>
          <p:cNvPr id="2" name="Picture 1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BD3A99BC-F3C1-279E-39B1-1707EE321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0963" y="6109559"/>
            <a:ext cx="151391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17180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8F284D97-73AB-961A-8C5D-8ACBCC25D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0963" y="6109559"/>
            <a:ext cx="151391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8075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">
    <p:bg>
      <p:bgPr>
        <a:solidFill>
          <a:srgbClr val="113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BA7420-7381-AEBE-BC4D-ABE5008AFFB5}"/>
              </a:ext>
            </a:extLst>
          </p:cNvPr>
          <p:cNvCxnSpPr>
            <a:cxnSpLocks/>
          </p:cNvCxnSpPr>
          <p:nvPr userDrawn="1"/>
        </p:nvCxnSpPr>
        <p:spPr>
          <a:xfrm>
            <a:off x="633278" y="1021558"/>
            <a:ext cx="471141" cy="0"/>
          </a:xfrm>
          <a:prstGeom prst="line">
            <a:avLst/>
          </a:prstGeom>
          <a:ln w="19050">
            <a:solidFill>
              <a:srgbClr val="31A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922AE5FA-E1B9-AEF8-EC7F-72664F6F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78" y="548416"/>
            <a:ext cx="110116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2800" i="0" dirty="0">
                <a:solidFill>
                  <a:srgbClr val="AB9448"/>
                </a:solidFill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0AB778-B69E-C1A0-8F19-64885BA5E8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5550" y="2417242"/>
            <a:ext cx="9760899" cy="2023516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600" b="0" i="0">
                <a:solidFill>
                  <a:srgbClr val="AB9448"/>
                </a:solidFill>
                <a:latin typeface="Gotham Medium" pitchFamily="2" charset="0"/>
                <a:cs typeface="Gotham Medium" pitchFamily="2" charset="0"/>
              </a:defRPr>
            </a:lvl1pPr>
            <a:lvl2pPr marL="457200" indent="0">
              <a:buNone/>
              <a:defRPr sz="2800" b="0" i="0">
                <a:latin typeface="Gotham Medium" pitchFamily="2" charset="0"/>
                <a:cs typeface="Gotham Medium" pitchFamily="2" charset="0"/>
              </a:defRPr>
            </a:lvl2pPr>
            <a:lvl3pPr>
              <a:defRPr sz="2800" b="0" i="0">
                <a:latin typeface="Gotham Medium" pitchFamily="2" charset="0"/>
                <a:cs typeface="Gotham Medium" pitchFamily="2" charset="0"/>
              </a:defRPr>
            </a:lvl3pPr>
            <a:lvl4pPr>
              <a:defRPr sz="2800" b="0" i="0">
                <a:latin typeface="Gotham Medium" pitchFamily="2" charset="0"/>
                <a:cs typeface="Gotham Medium" pitchFamily="2" charset="0"/>
              </a:defRPr>
            </a:lvl4pPr>
            <a:lvl5pPr>
              <a:defRPr sz="2800" b="0" i="0">
                <a:latin typeface="Gotham Medium" pitchFamily="2" charset="0"/>
                <a:cs typeface="Gotham Medium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0090B04-F627-95FD-73CF-769A6A534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0963" y="6109559"/>
            <a:ext cx="151391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32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">
    <p:bg>
      <p:bgPr>
        <a:solidFill>
          <a:srgbClr val="404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BA7420-7381-AEBE-BC4D-ABE5008AFFB5}"/>
              </a:ext>
            </a:extLst>
          </p:cNvPr>
          <p:cNvCxnSpPr>
            <a:cxnSpLocks/>
          </p:cNvCxnSpPr>
          <p:nvPr userDrawn="1"/>
        </p:nvCxnSpPr>
        <p:spPr>
          <a:xfrm>
            <a:off x="633278" y="1021558"/>
            <a:ext cx="471141" cy="0"/>
          </a:xfrm>
          <a:prstGeom prst="line">
            <a:avLst/>
          </a:prstGeom>
          <a:ln w="19050">
            <a:solidFill>
              <a:srgbClr val="31A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0AB778-B69E-C1A0-8F19-64885BA5E8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7593" y="2417242"/>
            <a:ext cx="9476814" cy="2023516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600" b="0" i="0">
                <a:solidFill>
                  <a:srgbClr val="C1A96D"/>
                </a:solidFill>
                <a:latin typeface="Gotham Medium" pitchFamily="2" charset="0"/>
                <a:cs typeface="Gotham Medium" pitchFamily="2" charset="0"/>
              </a:defRPr>
            </a:lvl1pPr>
            <a:lvl2pPr marL="457200" indent="0">
              <a:buNone/>
              <a:defRPr sz="2800" b="0" i="0">
                <a:latin typeface="Gotham Medium" pitchFamily="2" charset="0"/>
                <a:cs typeface="Gotham Medium" pitchFamily="2" charset="0"/>
              </a:defRPr>
            </a:lvl2pPr>
            <a:lvl3pPr>
              <a:defRPr sz="2800" b="0" i="0">
                <a:latin typeface="Gotham Medium" pitchFamily="2" charset="0"/>
                <a:cs typeface="Gotham Medium" pitchFamily="2" charset="0"/>
              </a:defRPr>
            </a:lvl3pPr>
            <a:lvl4pPr>
              <a:defRPr sz="2800" b="0" i="0">
                <a:latin typeface="Gotham Medium" pitchFamily="2" charset="0"/>
                <a:cs typeface="Gotham Medium" pitchFamily="2" charset="0"/>
              </a:defRPr>
            </a:lvl4pPr>
            <a:lvl5pPr>
              <a:defRPr sz="2800" b="0" i="0">
                <a:latin typeface="Gotham Medium" pitchFamily="2" charset="0"/>
                <a:cs typeface="Gotham Medium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90FFEB6E-0981-24D3-60CF-48330B6396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0963" y="6109559"/>
            <a:ext cx="1513915" cy="400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E64B99-1F74-4E73-E1BD-FEE78E964A73}"/>
              </a:ext>
            </a:extLst>
          </p:cNvPr>
          <p:cNvSpPr txBox="1"/>
          <p:nvPr userDrawn="1"/>
        </p:nvSpPr>
        <p:spPr>
          <a:xfrm>
            <a:off x="509247" y="486831"/>
            <a:ext cx="6779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Goals</a:t>
            </a:r>
            <a:endParaRPr sz="28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4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96005"/>
            <a:ext cx="109728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899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b="1" err="1"/>
              <a:t>adss.cymru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86D34A-2191-3B8A-C76B-923FCBA268C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261994"/>
            <a:ext cx="859469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15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899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FEF1-D754-8869-1182-2217ED0C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0B601-4F31-FCB6-AE0F-AED41AFF1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807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3" r:id="rId11"/>
    <p:sldLayoutId id="2147483704" r:id="rId12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ptos" panose="020B0004020202020204" pitchFamily="34" charset="0"/>
          <a:ea typeface="+mn-ea"/>
          <a:cs typeface="Gotham Boo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ptos" panose="020B0004020202020204" pitchFamily="34" charset="0"/>
          <a:ea typeface="+mn-ea"/>
          <a:cs typeface="Gotham Book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ptos" panose="020B0004020202020204" pitchFamily="34" charset="0"/>
          <a:ea typeface="+mn-ea"/>
          <a:cs typeface="Gotham Book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" panose="020B0004020202020204" pitchFamily="34" charset="0"/>
          <a:ea typeface="+mn-ea"/>
          <a:cs typeface="Gotham Book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" panose="020B0004020202020204" pitchFamily="34" charset="0"/>
          <a:ea typeface="+mn-ea"/>
          <a:cs typeface="Gotham Boo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8GuZnYkEKJfC39W8DTBwJB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ss.cymru/en/page/copilo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workforce@adss.cymru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12949" y="2324793"/>
            <a:ext cx="10972800" cy="3626451"/>
          </a:xfrm>
          <a:noFill/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spcAft>
                <a:spcPts val="2400"/>
              </a:spcAft>
            </a:pPr>
            <a:r>
              <a:rPr lang="cy-GB" sz="2800" noProof="0" dirty="0">
                <a:solidFill>
                  <a:schemeClr val="tx1"/>
                </a:solidFill>
              </a:rPr>
              <a:t>Cymdeithas Cyfarwyddwyr Gwasanaethau Cymdeithasol Cymru </a:t>
            </a:r>
            <a:r>
              <a:rPr lang="cy-GB" sz="2800" dirty="0">
                <a:solidFill>
                  <a:schemeClr val="tx1"/>
                </a:solidFill>
              </a:rPr>
              <a:t>(ADSS) Cymru</a:t>
            </a:r>
            <a:br>
              <a:rPr lang="cy-GB" sz="3100" b="1" dirty="0">
                <a:solidFill>
                  <a:schemeClr val="tx1"/>
                </a:solidFill>
              </a:rPr>
            </a:br>
            <a:br>
              <a:rPr lang="cy-GB" sz="2200" dirty="0">
                <a:solidFill>
                  <a:srgbClr val="FF0000"/>
                </a:solidFill>
              </a:rPr>
            </a:br>
            <a:r>
              <a:rPr lang="cy-GB" sz="3100" noProof="0" dirty="0">
                <a:solidFill>
                  <a:srgbClr val="109949"/>
                </a:solidFill>
              </a:rPr>
              <a:t>Asesu pa mor barod yw adrannau Gwasanaethau Cymdeithasol</a:t>
            </a:r>
            <a:br>
              <a:rPr lang="cy-GB" sz="3100" noProof="0" dirty="0">
                <a:solidFill>
                  <a:srgbClr val="109949"/>
                </a:solidFill>
              </a:rPr>
            </a:br>
            <a:r>
              <a:rPr lang="cy-GB" sz="3100" noProof="0" dirty="0">
                <a:solidFill>
                  <a:srgbClr val="109949"/>
                </a:solidFill>
              </a:rPr>
              <a:t>i ddefnyddio Copilot yn y maes Gofal Cymdeithasol i Oedolion</a:t>
            </a:r>
            <a:br>
              <a:rPr lang="cy-GB" sz="3100" dirty="0">
                <a:solidFill>
                  <a:srgbClr val="109949"/>
                </a:solidFill>
              </a:rPr>
            </a:br>
            <a:br>
              <a:rPr lang="cy-GB" sz="2200" dirty="0">
                <a:solidFill>
                  <a:srgbClr val="FF0000"/>
                </a:solidFill>
              </a:rPr>
            </a:br>
            <a:r>
              <a:rPr lang="cy-GB" sz="4800" noProof="0" dirty="0">
                <a:solidFill>
                  <a:srgbClr val="109949"/>
                </a:solidFill>
              </a:rPr>
              <a:t>Rhwydwaith Hyrwyddwyr </a:t>
            </a:r>
            <a:br>
              <a:rPr lang="cy-GB" sz="4800" noProof="0" dirty="0">
                <a:solidFill>
                  <a:srgbClr val="109949"/>
                </a:solidFill>
              </a:rPr>
            </a:br>
            <a:br>
              <a:rPr lang="cy-GB" sz="2200" noProof="0" dirty="0">
                <a:solidFill>
                  <a:srgbClr val="109949"/>
                </a:solidFill>
              </a:rPr>
            </a:br>
            <a:br>
              <a:rPr lang="cy-GB" sz="2200" noProof="0" dirty="0">
                <a:solidFill>
                  <a:srgbClr val="109949"/>
                </a:solidFill>
              </a:rPr>
            </a:br>
            <a:r>
              <a:rPr lang="cy-GB" sz="2200" noProof="0" dirty="0">
                <a:solidFill>
                  <a:schemeClr val="tx1"/>
                </a:solidFill>
              </a:rPr>
              <a:t>11 Rhagfyr </a:t>
            </a:r>
            <a:r>
              <a:rPr lang="cy-GB" sz="2200" b="1" noProof="0" dirty="0">
                <a:solidFill>
                  <a:schemeClr val="tx1"/>
                </a:solidFill>
              </a:rPr>
              <a:t>2024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46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62FA4-8977-5845-79A4-2F645CF3D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5F825-EB4D-AB5F-7944-61DB08F9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600"/>
            <a:ext cx="10972800" cy="1072838"/>
          </a:xfrm>
        </p:spPr>
        <p:txBody>
          <a:bodyPr>
            <a:normAutofit/>
          </a:bodyPr>
          <a:lstStyle/>
          <a:p>
            <a:r>
              <a:rPr lang="cy-GB" noProof="0" dirty="0">
                <a:solidFill>
                  <a:srgbClr val="109949"/>
                </a:solidFill>
              </a:rPr>
              <a:t>Rhwydwaith Hyrwyddwyr </a:t>
            </a:r>
            <a:r>
              <a:rPr lang="cy-GB" sz="3600" b="1" noProof="0" dirty="0">
                <a:solidFill>
                  <a:srgbClr val="109949"/>
                </a:solidFill>
              </a:rPr>
              <a:t>– </a:t>
            </a:r>
            <a:r>
              <a:rPr lang="cy-GB" noProof="0" dirty="0">
                <a:solidFill>
                  <a:srgbClr val="109949"/>
                </a:solidFill>
              </a:rPr>
              <a:t>Cylch Gorchwyl</a:t>
            </a:r>
            <a:endParaRPr lang="cy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D4DA-4088-EF86-2743-A9BD1B04D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0438"/>
            <a:ext cx="10972800" cy="4583987"/>
          </a:xfrm>
        </p:spPr>
        <p:txBody>
          <a:bodyPr lIns="0" tIns="0" rIns="0" bIns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y-GB" sz="2400" b="1" noProof="0" dirty="0">
                <a:ea typeface="+mj-ea"/>
              </a:rPr>
              <a:t>Cwmpas y gweithgareddau </a:t>
            </a:r>
          </a:p>
          <a:p>
            <a:pPr lvl="1" indent="-3600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200" noProof="0" dirty="0">
                <a:ea typeface="+mj-ea"/>
              </a:rPr>
              <a:t>Pa mor barod yw’r gweithlu</a:t>
            </a:r>
            <a:endParaRPr lang="cy-GB" sz="2200" noProof="0" dirty="0">
              <a:solidFill>
                <a:schemeClr val="tx1"/>
              </a:solidFill>
              <a:ea typeface="+mj-ea"/>
            </a:endParaRPr>
          </a:p>
          <a:p>
            <a:pPr lvl="1" indent="-3600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200" noProof="0" dirty="0">
                <a:ea typeface="+mj-ea"/>
              </a:rPr>
              <a:t>Rheoli newid a Chyfathrebu</a:t>
            </a:r>
          </a:p>
          <a:p>
            <a:pPr lvl="1" indent="-3600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200" noProof="0" dirty="0">
                <a:ea typeface="+mj-ea"/>
              </a:rPr>
              <a:t>Datblygu Gofal Cymdeithasol– Ysgogiadau Iaith Penodol</a:t>
            </a:r>
          </a:p>
          <a:p>
            <a:pPr lvl="1" indent="-3600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200" noProof="0" dirty="0">
                <a:ea typeface="+mj-ea"/>
              </a:rPr>
              <a:t>Adborth ac adrodd</a:t>
            </a:r>
            <a:endParaRPr lang="cy-GB" sz="2200" noProof="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CCE66-C1CB-1837-3690-15E3C6E63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45" y="5862519"/>
            <a:ext cx="2081655" cy="79895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20CAA08-9EAF-0F11-1716-3E1B75D4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0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537D2-F34D-7FAF-53EF-1EFE9951E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EB84A-CD99-35FF-63D8-7A450A59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4" y="603574"/>
            <a:ext cx="10972800" cy="1072838"/>
          </a:xfrm>
        </p:spPr>
        <p:txBody>
          <a:bodyPr>
            <a:normAutofit/>
          </a:bodyPr>
          <a:lstStyle/>
          <a:p>
            <a:r>
              <a:rPr lang="cy-GB" noProof="0" dirty="0">
                <a:solidFill>
                  <a:srgbClr val="109949"/>
                </a:solidFill>
              </a:rPr>
              <a:t>Rhwydwaith Hyrwyddwyr – Cylch Gorchwyl</a:t>
            </a:r>
            <a:endParaRPr lang="cy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C0F5-2B49-BF1D-901C-B1A82F971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0400"/>
            <a:ext cx="10972800" cy="4584026"/>
          </a:xfrm>
        </p:spPr>
        <p:txBody>
          <a:bodyPr lIns="0" tIns="0" rIns="0" bIns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y-GB" sz="2400" b="1" noProof="0" dirty="0">
                <a:ea typeface="+mj-ea"/>
              </a:rPr>
              <a:t>Cyfrifoldebau’r Hyrwyddwyr </a:t>
            </a:r>
            <a:endParaRPr lang="cy-GB" sz="2400" b="1" noProof="0" dirty="0">
              <a:solidFill>
                <a:schemeClr val="tx1"/>
              </a:solidFill>
              <a:ea typeface="+mj-ea"/>
            </a:endParaRPr>
          </a:p>
          <a:p>
            <a:pPr lvl="1" indent="-3600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200" noProof="0" dirty="0">
                <a:ea typeface="+mj-ea"/>
              </a:rPr>
              <a:t>Eiriolwr dros barodrwydd y gweithlu</a:t>
            </a:r>
          </a:p>
          <a:p>
            <a:pPr lvl="1" indent="-3600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200" noProof="0" dirty="0">
                <a:ea typeface="+mj-ea"/>
              </a:rPr>
              <a:t>Asesu a chynnig adborth ar barodrwydd</a:t>
            </a:r>
          </a:p>
          <a:p>
            <a:pPr lvl="1" indent="-3600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200" noProof="0" dirty="0">
                <a:ea typeface="+mj-ea"/>
              </a:rPr>
              <a:t>Hwyluso ymgysylltiad lleol</a:t>
            </a:r>
          </a:p>
          <a:p>
            <a:pPr lvl="1" indent="-3600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200" noProof="0" dirty="0">
                <a:ea typeface="+mj-ea"/>
              </a:rPr>
              <a:t>Nodi gofynion hyfforddi a datblygu os caiff ei ddefnyddio</a:t>
            </a:r>
          </a:p>
          <a:p>
            <a:pPr lvl="1" indent="-3600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200" noProof="0" dirty="0">
                <a:ea typeface="+mj-ea"/>
              </a:rPr>
              <a:t>Cyfrannu at greu ysgogiadau iaith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C0447-78EA-6269-FE10-4A93F29794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45" y="5862519"/>
            <a:ext cx="2081655" cy="79895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C94F12-F222-0297-35D5-06A76BA6C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3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7B8E6-DD93-030D-537B-DFE9A3503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AF9E-A087-BF62-A9BE-F631B379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4" y="603574"/>
            <a:ext cx="10972800" cy="1072838"/>
          </a:xfrm>
        </p:spPr>
        <p:txBody>
          <a:bodyPr>
            <a:normAutofit/>
          </a:bodyPr>
          <a:lstStyle/>
          <a:p>
            <a:r>
              <a:rPr lang="cy-GB" noProof="0" dirty="0">
                <a:solidFill>
                  <a:srgbClr val="109949"/>
                </a:solidFill>
              </a:rPr>
              <a:t>Fframwaith y Rhwydwaith Hyrwyddwyr</a:t>
            </a:r>
            <a:endParaRPr lang="cy-GB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8CA5D-CF6C-B837-5BF7-BB9583CF1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45" y="5862519"/>
            <a:ext cx="2081655" cy="79895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1704E8-8216-0769-62B8-93F1DB62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Text Box">
            <a:extLst>
              <a:ext uri="{FF2B5EF4-FFF2-40B4-BE49-F238E27FC236}">
                <a16:creationId xmlns:a16="http://schemas.microsoft.com/office/drawing/2014/main" id="{DBC78A7D-5F31-C510-C1C6-178681B25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6" y="1497753"/>
            <a:ext cx="9810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xt Box">
            <a:extLst>
              <a:ext uri="{FF2B5EF4-FFF2-40B4-BE49-F238E27FC236}">
                <a16:creationId xmlns:a16="http://schemas.microsoft.com/office/drawing/2014/main" id="{3A0C150A-903C-ABCE-3176-E6C7DBD2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00" y="1497753"/>
            <a:ext cx="4878994" cy="198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xt Box">
            <a:extLst>
              <a:ext uri="{FF2B5EF4-FFF2-40B4-BE49-F238E27FC236}">
                <a16:creationId xmlns:a16="http://schemas.microsoft.com/office/drawing/2014/main" id="{1F409274-43CE-3599-B787-7D3C72027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36" y="1497753"/>
            <a:ext cx="4854037" cy="198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ext Box">
            <a:extLst>
              <a:ext uri="{FF2B5EF4-FFF2-40B4-BE49-F238E27FC236}">
                <a16:creationId xmlns:a16="http://schemas.microsoft.com/office/drawing/2014/main" id="{97246906-C259-7DE7-BE63-59B29EBBF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00" y="3731499"/>
            <a:ext cx="4854037" cy="16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ext Box">
            <a:extLst>
              <a:ext uri="{FF2B5EF4-FFF2-40B4-BE49-F238E27FC236}">
                <a16:creationId xmlns:a16="http://schemas.microsoft.com/office/drawing/2014/main" id="{F7A11075-4EBF-4FA4-16AD-50968C696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36" y="3731499"/>
            <a:ext cx="4854037" cy="16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5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21C45-F7FA-BE1C-D598-3C9C42C5B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F8A36-0EAB-B684-B8B9-E7AE91F0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600"/>
            <a:ext cx="10972800" cy="1072838"/>
          </a:xfrm>
        </p:spPr>
        <p:txBody>
          <a:bodyPr>
            <a:norm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23A41-3A6E-2638-51EA-942A7BB59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45" y="5862519"/>
            <a:ext cx="2081655" cy="79895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9F8350-C010-7786-8F81-E79E0AC5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EEA22-B48F-3CEE-5DE7-D914B9BF3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0438"/>
            <a:ext cx="10972800" cy="4455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rgbClr val="109949"/>
              </a:solidFill>
            </a:endParaRPr>
          </a:p>
          <a:p>
            <a:pPr marL="0" indent="0" algn="ctr">
              <a:buNone/>
            </a:pPr>
            <a:r>
              <a:rPr lang="cy-GB" sz="4000" b="1" noProof="0" dirty="0">
                <a:solidFill>
                  <a:srgbClr val="109949"/>
                </a:solidFill>
              </a:rPr>
              <a:t>Adran 5</a:t>
            </a:r>
            <a:br>
              <a:rPr lang="cy-GB" sz="4000" b="1" noProof="0" dirty="0">
                <a:solidFill>
                  <a:srgbClr val="109949"/>
                </a:solidFill>
              </a:rPr>
            </a:br>
            <a:r>
              <a:rPr lang="cy-GB" sz="4000" b="1" noProof="0" dirty="0"/>
              <a:t>Cynllun Ymgysylltu i asesu pa mor barod yw’r gweithlu</a:t>
            </a:r>
            <a:endParaRPr lang="cy-GB" sz="4000" noProof="0" dirty="0"/>
          </a:p>
        </p:txBody>
      </p:sp>
    </p:spTree>
    <p:extLst>
      <p:ext uri="{BB962C8B-B14F-4D97-AF65-F5344CB8AC3E}">
        <p14:creationId xmlns:p14="http://schemas.microsoft.com/office/powerpoint/2010/main" val="4228903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5A521-C9F2-2163-1BA6-429DA106A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4E301-7C89-E289-AA46-6E135101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sz="3600" b="1" noProof="0" dirty="0">
                <a:solidFill>
                  <a:srgbClr val="109949"/>
                </a:solidFill>
              </a:rPr>
              <a:t>Asesu pa mor barod </a:t>
            </a:r>
            <a:r>
              <a:rPr lang="cy-GB" noProof="0" dirty="0">
                <a:solidFill>
                  <a:srgbClr val="109949"/>
                </a:solidFill>
              </a:rPr>
              <a:t>yw’r gweithlu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BBB98-4808-F5CB-0710-915C2D30C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2323"/>
            <a:ext cx="10972800" cy="4656663"/>
          </a:xfrm>
        </p:spPr>
        <p:txBody>
          <a:bodyPr lIns="0" tIns="0" rIns="0" bIns="0"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y-GB" sz="2400" b="1" noProof="0" dirty="0">
                <a:ea typeface="+mj-ea"/>
              </a:rPr>
              <a:t>Themâu allweddol:</a:t>
            </a:r>
            <a:endParaRPr lang="cy-GB" sz="2400" noProof="0" dirty="0"/>
          </a:p>
          <a:p>
            <a:pPr lvl="1" indent="-3600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400" noProof="0" dirty="0">
                <a:ea typeface="+mj-ea"/>
              </a:rPr>
              <a:t>Ymwybyddiaeth a dealltwriaeth o offer digidol</a:t>
            </a:r>
          </a:p>
          <a:p>
            <a:pPr lvl="1" indent="-3600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400" noProof="0" dirty="0">
                <a:ea typeface="+mj-ea"/>
              </a:rPr>
              <a:t>Agweddau ac ymddygiadau</a:t>
            </a:r>
          </a:p>
          <a:p>
            <a:pPr lvl="1" indent="-3600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400" noProof="0" dirty="0">
                <a:ea typeface="+mj-ea"/>
              </a:rPr>
              <a:t>Rhoi newid ar waith a’r heriau canfyddedig</a:t>
            </a:r>
          </a:p>
          <a:p>
            <a:pPr lvl="1" indent="-3600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400" noProof="0" dirty="0">
                <a:ea typeface="+mj-ea"/>
              </a:rPr>
              <a:t>Anghenion hyfforddi</a:t>
            </a:r>
          </a:p>
          <a:p>
            <a:pPr lvl="1" indent="-3600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400" noProof="0" dirty="0">
                <a:ea typeface="+mj-ea"/>
              </a:rPr>
              <a:t>Gallu  / adnoddau</a:t>
            </a:r>
          </a:p>
          <a:p>
            <a:pPr lvl="1" indent="-3600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400" noProof="0" dirty="0">
                <a:ea typeface="+mj-ea"/>
              </a:rPr>
              <a:t>Ystyriaethau moesegol</a:t>
            </a:r>
          </a:p>
          <a:p>
            <a:pPr lvl="1" indent="-3600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400" noProof="0" dirty="0">
                <a:ea typeface="+mj-ea"/>
              </a:rPr>
              <a:t>Polisïau Corfforaethol </a:t>
            </a:r>
          </a:p>
          <a:p>
            <a:pPr lvl="1" indent="-3600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400" noProof="0" dirty="0">
                <a:ea typeface="+mj-ea"/>
              </a:rPr>
              <a:t>Prosesau / llif gwaith – datblygu ysgogiadau iaith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GB" sz="1800" kern="100" dirty="0">
              <a:effectLst/>
              <a:ea typeface="Aptos" panose="020B00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GB" sz="1800" kern="100" dirty="0">
              <a:ea typeface="Aptos" panose="020B00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GB" sz="1800" kern="100" dirty="0">
              <a:ea typeface="Aptos" panose="020B00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GB" sz="1800" kern="100" dirty="0">
              <a:effectLst/>
              <a:ea typeface="Aptos" panose="020B00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514350" indent="-457200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6E37B-A207-CF9D-5A31-F86737D24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45" y="5862519"/>
            <a:ext cx="2081655" cy="79895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F979A2-A499-7223-FE49-B6624B469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8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5AE72-C2EB-C066-3C28-77E3794F5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23467-8419-07E0-25F6-13811E05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7545"/>
            <a:ext cx="10972800" cy="641367"/>
          </a:xfrm>
        </p:spPr>
        <p:txBody>
          <a:bodyPr>
            <a:normAutofit fontScale="90000"/>
          </a:bodyPr>
          <a:lstStyle/>
          <a:p>
            <a:r>
              <a:rPr lang="cy-GB" noProof="0" dirty="0">
                <a:solidFill>
                  <a:srgbClr val="109949"/>
                </a:solidFill>
              </a:rPr>
              <a:t>Sut y byddwn yn gwneud hyn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2893F-7712-D1A8-0706-31AFCC015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3162"/>
            <a:ext cx="10972800" cy="5000712"/>
          </a:xfrm>
        </p:spPr>
        <p:txBody>
          <a:bodyPr lIns="0" tIns="0" rIns="0" bIns="0">
            <a:normAutofit/>
          </a:bodyPr>
          <a:lstStyle/>
          <a:p>
            <a:pPr marL="400050"/>
            <a:endParaRPr lang="en-GB" sz="2400"/>
          </a:p>
          <a:p>
            <a:pPr marL="400050"/>
            <a:endParaRPr lang="en-GB" sz="2400">
              <a:solidFill>
                <a:schemeClr val="tx1"/>
              </a:solidFill>
              <a:cs typeface="Calibri"/>
            </a:endParaRPr>
          </a:p>
          <a:p>
            <a:pPr marL="57150" indent="0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GB" sz="200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5E2F7A-0F8A-7640-A63B-934D2877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E53D2C-221A-DFD2-BAD3-B4D12EE18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516140"/>
              </p:ext>
            </p:extLst>
          </p:nvPr>
        </p:nvGraphicFramePr>
        <p:xfrm>
          <a:off x="609600" y="1048912"/>
          <a:ext cx="10972800" cy="5386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991">
                  <a:extLst>
                    <a:ext uri="{9D8B030D-6E8A-4147-A177-3AD203B41FA5}">
                      <a16:colId xmlns:a16="http://schemas.microsoft.com/office/drawing/2014/main" val="1819565362"/>
                    </a:ext>
                  </a:extLst>
                </a:gridCol>
                <a:gridCol w="5661792">
                  <a:extLst>
                    <a:ext uri="{9D8B030D-6E8A-4147-A177-3AD203B41FA5}">
                      <a16:colId xmlns:a16="http://schemas.microsoft.com/office/drawing/2014/main" val="3194928123"/>
                    </a:ext>
                  </a:extLst>
                </a:gridCol>
                <a:gridCol w="4066017">
                  <a:extLst>
                    <a:ext uri="{9D8B030D-6E8A-4147-A177-3AD203B41FA5}">
                      <a16:colId xmlns:a16="http://schemas.microsoft.com/office/drawing/2014/main" val="4144288521"/>
                    </a:ext>
                  </a:extLst>
                </a:gridCol>
              </a:tblGrid>
              <a:tr h="503141">
                <a:tc gridSpan="3">
                  <a:txBody>
                    <a:bodyPr/>
                    <a:lstStyle/>
                    <a:p>
                      <a:r>
                        <a:rPr lang="cy-GB" sz="2400" noProof="0" dirty="0"/>
                        <a:t>Rhwydwaith Hyrwyddwyr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518789"/>
                  </a:ext>
                </a:extLst>
              </a:tr>
              <a:tr h="355158">
                <a:tc>
                  <a:txBody>
                    <a:bodyPr/>
                    <a:lstStyle/>
                    <a:p>
                      <a:r>
                        <a:rPr lang="cy-GB" b="1" noProof="0" dirty="0"/>
                        <a:t>Pryd</a:t>
                      </a:r>
                      <a:endParaRPr lang="cy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y-GB" b="1" noProof="0" dirty="0"/>
                        <a:t>Ffocws Allweddol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y-GB" b="1" noProof="0" dirty="0"/>
                        <a:t>Cam / Canlyniadau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439464"/>
                  </a:ext>
                </a:extLst>
              </a:tr>
              <a:tr h="134407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cy-GB" sz="12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Dydd Mercher</a:t>
                      </a:r>
                      <a:br>
                        <a:rPr lang="cy-GB" sz="12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y-GB" sz="12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Rhagfyr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y-GB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Ffocws y sesiwn hon fydd ennyn brwdfrydedd a thrafodaeth iach. Bydd y Rhwydwaith yn cael y dasg o gasglu ystod eang o safbwyntiau eu Hawdurdodau Lleol mewn perthynas â’r posibilrwydd o ddefnyddio Microsoft Copilot.</a:t>
                      </a:r>
                      <a:endParaRPr lang="cy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y-GB" sz="12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Pecyn Briffio a fydd yn cynnwys dolen i'r arolwg</a:t>
                      </a:r>
                      <a:r>
                        <a:rPr lang="cy-GB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:-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cy-GB" sz="1200" kern="100" noProof="0" dirty="0">
                          <a:solidFill>
                            <a:schemeClr val="dk1"/>
                          </a:solidFill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Ymwybyddiaeth a dealltwriaeth o offer digidol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cy-GB" sz="1200" kern="100" noProof="0" dirty="0">
                          <a:solidFill>
                            <a:schemeClr val="dk1"/>
                          </a:solidFill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Agwedd / ymddygiadau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cy-GB" sz="1200" kern="100" noProof="0" dirty="0">
                          <a:solidFill>
                            <a:schemeClr val="dk1"/>
                          </a:solidFill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Rhoi newidiadau arwaith a’r heriau canfyddedig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cy-GB" sz="1200" kern="100" noProof="0" dirty="0">
                          <a:ea typeface="Aptos" panose="020B0004020202020204" pitchFamily="34" charset="0"/>
                        </a:rPr>
                        <a:t>Anghenion Hyfforddi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y-GB" sz="1200" b="1" kern="1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Recriwtio ymarferwyr i fynychu'r Grŵp Ffocws ym mis Ionawr</a:t>
                      </a:r>
                      <a:endParaRPr lang="cy-GB" sz="12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803521"/>
                  </a:ext>
                </a:extLst>
              </a:tr>
              <a:tr h="104871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cy-GB" sz="12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Dydd Mercher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cy-GB" sz="12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Ionawr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y-GB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Cyfleu’r materion, yr heriau, rhannu barn ac unrhyw bryderon i’r Rhwydwaith ynghylch cymhwyso Copilot o fewn prosesau asesu gofal cymdeithasol a phrosesau rheoli gofal.  Y ffocws fydd gwrnado, a chynnwys yr holl safbwyntiau gan sicrhau ehangder barn gan bob cwr o’r ALl, gan fynd ati gynrychioli barn rhanddeiliaid allweddol mewn ffordd gywir.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y-GB" sz="12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Themâu allweddol sy’n dod i'r amlwg </a:t>
                      </a:r>
                      <a:r>
                        <a:rPr lang="cy-GB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 Awdurdodau Lleol / Arolwg</a:t>
                      </a:r>
                      <a:endParaRPr lang="cy-GB" sz="12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cy-GB" sz="12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Adborth cychwynnol gan y Grwpiau Ffocws a Chyfweliadau Lled-strwythuredig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943792"/>
                  </a:ext>
                </a:extLst>
              </a:tr>
              <a:tr h="99659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cy-GB" sz="12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Dydd Mercher </a:t>
                      </a:r>
                      <a:br>
                        <a:rPr lang="cy-GB" sz="12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y-GB" sz="12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Chwefror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y-GB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Bydd y sesiwn hon yn gyfle i wrando ar safbwyntiau /pryderon /materion a heriau a glywir yn ystod y sesiwn gynharach a bydd </a:t>
                      </a:r>
                      <a:r>
                        <a:rPr lang="cy-GB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Stable</a:t>
                      </a:r>
                      <a:r>
                        <a:rPr lang="cy-GB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yn dangos sut y gall Microsoft Copilot greu cyfres o ysgogiadau iaith i wella’r broses asesu gofal cymdeithasol a rheoli gofal.</a:t>
                      </a:r>
                      <a:endParaRPr lang="cy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y-GB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Adborth gan: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cy-GB" sz="12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Grwpiau Ffocws a'r wybodaeth ddiweddaraf am ddatblygiad yr ysgogiadau iaith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cy-GB" sz="12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Cyfweliadau Lled-strwythuredig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642835"/>
                  </a:ext>
                </a:extLst>
              </a:tr>
              <a:tr h="82825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cy-GB" sz="12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Dydd Mercher</a:t>
                      </a:r>
                      <a:br>
                        <a:rPr lang="cy-GB" sz="12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y-GB" sz="12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Mawrth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y-GB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Bydd y sesiwn hon yn myfyrio ar rôl y Rhwydwaith  Hyrwyddwyr, gan ddod ag unrhyw themâu allweddol a nodwyd yn flaenorol at ei gilydd a rhannu’r  argymhellion lefel uchel mewn perthynas â pharodrwydd y gweithlu [ysgogiadau iaith, sgiliau / hyfforddiant/ rolau]</a:t>
                      </a:r>
                      <a:endParaRPr lang="cy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y-GB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 â </a:t>
                      </a:r>
                      <a:r>
                        <a:rPr lang="cy-GB" sz="12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themâu allweddol </a:t>
                      </a:r>
                      <a:r>
                        <a:rPr lang="cy-GB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ynghyd a </a:t>
                      </a:r>
                      <a:r>
                        <a:rPr lang="cy-GB" sz="12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rhannu argymhellion lefel uchel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9175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1AB206B-1AE3-0ADF-D06F-CDB07BDAB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85" y="5956875"/>
            <a:ext cx="2081655" cy="79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88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D01F8-EF3C-C084-1D98-0325216E5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6D7CFA0-CFB9-DFCF-8810-F55771EA9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7545"/>
            <a:ext cx="10972800" cy="641367"/>
          </a:xfrm>
        </p:spPr>
        <p:txBody>
          <a:bodyPr>
            <a:normAutofit fontScale="90000"/>
          </a:bodyPr>
          <a:lstStyle/>
          <a:p>
            <a:r>
              <a:rPr lang="cy-GB" noProof="0" dirty="0">
                <a:solidFill>
                  <a:srgbClr val="109949"/>
                </a:solidFill>
              </a:rPr>
              <a:t>Sut y byddwn yn gwneud hyn </a:t>
            </a:r>
            <a:r>
              <a:rPr lang="en-GB" sz="27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[fersiwn diwygiedig – 18 Rhagfyr] </a:t>
            </a:r>
            <a:br>
              <a:rPr lang="cy-GB" noProof="0" dirty="0"/>
            </a:br>
            <a:br>
              <a:rPr lang="cy-GB" noProof="0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B2EF8-AB28-528B-FB3D-B437101AA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3162"/>
            <a:ext cx="10972800" cy="5000712"/>
          </a:xfrm>
        </p:spPr>
        <p:txBody>
          <a:bodyPr lIns="0" tIns="0" rIns="0" bIns="0">
            <a:normAutofit/>
          </a:bodyPr>
          <a:lstStyle/>
          <a:p>
            <a:pPr marL="400050"/>
            <a:endParaRPr lang="en-GB" sz="2400" dirty="0"/>
          </a:p>
          <a:p>
            <a:pPr marL="400050"/>
            <a:endParaRPr lang="en-GB" sz="2400" dirty="0">
              <a:solidFill>
                <a:schemeClr val="tx1"/>
              </a:solidFill>
              <a:cs typeface="Calibri"/>
            </a:endParaRPr>
          </a:p>
          <a:p>
            <a:pPr marL="57150" indent="0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GB" sz="20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224842-60D4-DDCC-E662-C1AED236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899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adss.cymru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C625C23E-4FA2-347F-B99C-64EB5035D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35" y="907308"/>
            <a:ext cx="11094723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Grwpiau Ffocws gydag ymarferwyr / staff rheng flaen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70992F9-FB5E-2DA9-44BE-367554A6C836}"/>
              </a:ext>
            </a:extLst>
          </p:cNvPr>
          <p:cNvGraphicFramePr>
            <a:graphicFrameLocks noGrp="1"/>
          </p:cNvGraphicFramePr>
          <p:nvPr/>
        </p:nvGraphicFramePr>
        <p:xfrm>
          <a:off x="548634" y="1425561"/>
          <a:ext cx="11033764" cy="4699776"/>
        </p:xfrm>
        <a:graphic>
          <a:graphicData uri="http://schemas.openxmlformats.org/drawingml/2006/table">
            <a:tbl>
              <a:tblPr firstRow="1" bandRow="1"/>
              <a:tblGrid>
                <a:gridCol w="1597330">
                  <a:extLst>
                    <a:ext uri="{9D8B030D-6E8A-4147-A177-3AD203B41FA5}">
                      <a16:colId xmlns:a16="http://schemas.microsoft.com/office/drawing/2014/main" val="1756969061"/>
                    </a:ext>
                  </a:extLst>
                </a:gridCol>
                <a:gridCol w="7147378">
                  <a:extLst>
                    <a:ext uri="{9D8B030D-6E8A-4147-A177-3AD203B41FA5}">
                      <a16:colId xmlns:a16="http://schemas.microsoft.com/office/drawing/2014/main" val="2903661220"/>
                    </a:ext>
                  </a:extLst>
                </a:gridCol>
                <a:gridCol w="2289056">
                  <a:extLst>
                    <a:ext uri="{9D8B030D-6E8A-4147-A177-3AD203B41FA5}">
                      <a16:colId xmlns:a16="http://schemas.microsoft.com/office/drawing/2014/main" val="2043129503"/>
                    </a:ext>
                  </a:extLst>
                </a:gridCol>
              </a:tblGrid>
              <a:tr h="461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Pryd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Ffocws Allweddol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Cynnwys y meysydd allweddol: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992240"/>
                  </a:ext>
                </a:extLst>
              </a:tr>
              <a:tr h="1020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Sesiwn 1 </a:t>
                      </a: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– 13 Ionawr 2:30pm – 3:30pm</a:t>
                      </a:r>
                      <a:b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 </a:t>
                      </a:r>
                      <a:b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Sesiwn 2 </a:t>
                      </a: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- 17 Ionawr am 1.30pm – 2.30pm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Grŵp Ffocws 1 - Pwynt Cyswllt Cyntaf </a:t>
                      </a:r>
                      <a:r>
                        <a:rPr lang="en-GB" sz="1100" i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[Yn ddelfrydol, 2 ymarferydd fesul Grŵp Ffocws]</a:t>
                      </a:r>
                      <a:br>
                        <a:rPr lang="en-GB" sz="1100" i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Sesiwn 1 – </a:t>
                      </a: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Gwrando’n astud ar farn ymarferwyr sydd â rolau fel y pwynt cyswllt cyntaf, gan ystyried pa mor ymarferol yw defnyddio Copilot o ddydd i ddydd.</a:t>
                      </a:r>
                      <a:b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Sesiwn 2 </a:t>
                      </a: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 Sesiwn Adborth – Sut y gall Copilot eich helpu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Prosesau / llif gwaith / systemau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Datblygu Awgrymiadau Iaith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06948"/>
                  </a:ext>
                </a:extLst>
              </a:tr>
              <a:tr h="1616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Sesiwn 1 -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Ionawr 12:00 – 1:00 pm 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Sesiwn 2 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- 20 Ionawr am 12 – 1:00 pm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Grŵp Ffocws 2 - Cynnal asesiad statudol </a:t>
                      </a:r>
                      <a:r>
                        <a:rPr lang="en-GB" sz="1200" i="1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[Yn ddelfrydol, 2 ymarferydd fesul Grŵp Ffocws]</a:t>
                      </a:r>
                      <a:br>
                        <a:rPr lang="en-GB" sz="1200" i="1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Sesiwn 1 - 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Gwrando astud ar farn ymarferwyr sy'n cynnal asesiadau ar gyfer gofal a chymorth ac archwilio sut y gallai Copilot gynorthwyo yn y broses hon. </a:t>
                      </a:r>
                      <a:b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Sesiwn 2 </a:t>
                      </a:r>
                      <a:r>
                        <a:rPr lang="en-GB" sz="1200" kern="12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Sesiwn Adborth – Sut y gall Copilot eich helpu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Outcomes: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GB" sz="12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Awgrymiadau Iaith Penodol a fydd yn cefnogi cyflymder, effeithlonrwydd ac effaith Copilot ar gyfer Gwasanaethau Cymdeithasol i Oedolion 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GB" sz="12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Dealltwriaeth glir o sut gall Copilot helpu i leihau'r pwysau gweinyddol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505058"/>
                  </a:ext>
                </a:extLst>
              </a:tr>
              <a:tr h="1601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Sesiwn 1 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14 Ionawr 1:30pm – 2:30pm </a:t>
                      </a:r>
                      <a:b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Sesiwn 2 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- 20 Ionawr am 1.15pm – 2.15pm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Grŵp Ffocws 3 - Adolygiad o asesiad statudol </a:t>
                      </a:r>
                      <a:r>
                        <a:rPr lang="en-GB" sz="1200" i="1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[Yn ddelfrydol, 2 ymarferydd fesul Grŵp Ffocws]</a:t>
                      </a:r>
                      <a:br>
                        <a:rPr lang="en-GB" sz="1200" i="1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Sesiwn 1 -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Gwrando astud ar farn ymarferwyr sy'n ymwneud ag adolygu asesiadau ac archwilio sut y gallai Copilot gynorthwyo yn ystyrlon yn y broses hon, </a:t>
                      </a:r>
                      <a:b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Sesiwn 2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Sesiwn Adborth – Sut y gall Copilot eich helpu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88845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8936BAD-9FDF-0DD8-149B-043576B5B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705" y="6086043"/>
            <a:ext cx="2081655" cy="7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18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95625-9D06-37A1-36A6-5084E590B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4A30E-449D-945F-E61E-48F446EE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3162"/>
            <a:ext cx="10972800" cy="5000712"/>
          </a:xfrm>
        </p:spPr>
        <p:txBody>
          <a:bodyPr lIns="0" tIns="0" rIns="0" bIns="0">
            <a:normAutofit/>
          </a:bodyPr>
          <a:lstStyle/>
          <a:p>
            <a:pPr marL="400050"/>
            <a:endParaRPr lang="en-GB" sz="2400"/>
          </a:p>
          <a:p>
            <a:pPr marL="400050"/>
            <a:endParaRPr lang="en-GB" sz="2400">
              <a:solidFill>
                <a:schemeClr val="tx1"/>
              </a:solidFill>
              <a:cs typeface="Calibri"/>
            </a:endParaRPr>
          </a:p>
          <a:p>
            <a:pPr marL="57150" indent="0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GB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D6D2E-9750-594D-59BE-7B06068E6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45" y="5862519"/>
            <a:ext cx="2081655" cy="79895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E15D57-7521-4625-8A66-2D180FF3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97951F-9108-8BB8-551C-9538910C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7545"/>
            <a:ext cx="10972800" cy="641367"/>
          </a:xfrm>
        </p:spPr>
        <p:txBody>
          <a:bodyPr>
            <a:normAutofit fontScale="90000"/>
          </a:bodyPr>
          <a:lstStyle/>
          <a:p>
            <a:r>
              <a:rPr lang="cy-GB" sz="3600" b="1" noProof="0" dirty="0">
                <a:solidFill>
                  <a:srgbClr val="109949"/>
                </a:solidFill>
              </a:rPr>
              <a:t>Sut y byddwn yn gwneud hyn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08BEC7-B135-C0DD-471E-5732C939B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813064"/>
              </p:ext>
            </p:extLst>
          </p:nvPr>
        </p:nvGraphicFramePr>
        <p:xfrm>
          <a:off x="629264" y="1047600"/>
          <a:ext cx="10745469" cy="3651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804">
                  <a:extLst>
                    <a:ext uri="{9D8B030D-6E8A-4147-A177-3AD203B41FA5}">
                      <a16:colId xmlns:a16="http://schemas.microsoft.com/office/drawing/2014/main" val="1819565362"/>
                    </a:ext>
                  </a:extLst>
                </a:gridCol>
                <a:gridCol w="3647552">
                  <a:extLst>
                    <a:ext uri="{9D8B030D-6E8A-4147-A177-3AD203B41FA5}">
                      <a16:colId xmlns:a16="http://schemas.microsoft.com/office/drawing/2014/main" val="3194928123"/>
                    </a:ext>
                  </a:extLst>
                </a:gridCol>
                <a:gridCol w="4180113">
                  <a:extLst>
                    <a:ext uri="{9D8B030D-6E8A-4147-A177-3AD203B41FA5}">
                      <a16:colId xmlns:a16="http://schemas.microsoft.com/office/drawing/2014/main" val="4144288521"/>
                    </a:ext>
                  </a:extLst>
                </a:gridCol>
              </a:tblGrid>
              <a:tr h="57509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24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Cyfweliadau lled-strwythuredig gydag Awdurdodau Lleol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518789"/>
                  </a:ext>
                </a:extLst>
              </a:tr>
              <a:tr h="517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b="1" noProof="0" dirty="0"/>
                        <a:t>Pryd</a:t>
                      </a:r>
                      <a:r>
                        <a:rPr lang="cy-GB" noProof="0" dirty="0"/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y-GB" b="1" noProof="0" dirty="0"/>
                        <a:t>Meysydd allweddol a drafodir: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y-GB" b="1" noProof="0" dirty="0"/>
                        <a:t>Cynulleidfa Darged gydag Awdurdod Lleol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4439464"/>
                  </a:ext>
                </a:extLst>
              </a:tr>
              <a:tr h="2559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y-GB" sz="1600" b="0" kern="100" noProof="0" dirty="0">
                          <a:effectLst/>
                          <a:ea typeface="Aptos" panose="020B0004020202020204" pitchFamily="34" charset="0"/>
                        </a:rPr>
                        <a:t>Rhagfyr 2024 / </a:t>
                      </a:r>
                      <a:br>
                        <a:rPr lang="cy-GB" sz="1600" b="0" kern="100" noProof="0" dirty="0">
                          <a:effectLst/>
                          <a:ea typeface="Aptos" panose="020B0004020202020204" pitchFamily="34" charset="0"/>
                        </a:rPr>
                      </a:br>
                      <a:r>
                        <a:rPr lang="cy-GB" sz="1600" b="0" kern="100" noProof="0" dirty="0">
                          <a:effectLst/>
                          <a:ea typeface="Aptos" panose="020B0004020202020204" pitchFamily="34" charset="0"/>
                        </a:rPr>
                        <a:t>Ionawr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cy-GB" sz="1600" kern="100" noProof="0" dirty="0">
                          <a:solidFill>
                            <a:schemeClr val="dk1"/>
                          </a:solidFill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Agwedd / Ymddygiadau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cy-GB" sz="1600" kern="100" noProof="0" dirty="0">
                          <a:solidFill>
                            <a:schemeClr val="dk1"/>
                          </a:solidFill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Rhoi newidiadau ar waith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cy-GB" sz="1600" kern="100" noProof="0" dirty="0">
                          <a:solidFill>
                            <a:schemeClr val="dk1"/>
                          </a:solidFill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Gallu / adnoddau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cy-GB" sz="1600" kern="100" noProof="0" dirty="0">
                          <a:solidFill>
                            <a:schemeClr val="dk1"/>
                          </a:solidFill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Polisïau Corfforaethol</a:t>
                      </a:r>
                      <a:endParaRPr lang="cy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cy-GB" sz="1600" kern="100" noProof="0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Swyddog Cyswllt Enwebedig– Gweithlu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cy-GB" sz="1600" kern="100" noProof="0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Swyddog Cyswllt Enwebedig– Digidol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803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208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7C1B3-64F2-D55D-03F7-B0BFF5D6B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26EDF-F165-AEA5-55AB-BBADF66F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sz="3600" b="1" noProof="0" dirty="0">
                <a:solidFill>
                  <a:srgbClr val="109949"/>
                </a:solidFill>
              </a:rPr>
              <a:t>Asesu “</a:t>
            </a:r>
            <a:r>
              <a:rPr lang="cy-GB" noProof="0" dirty="0">
                <a:solidFill>
                  <a:srgbClr val="109949"/>
                </a:solidFill>
              </a:rPr>
              <a:t>pa mor barod yw’r gweithlu</a:t>
            </a:r>
            <a:r>
              <a:rPr lang="cy-GB" sz="3600" b="1" noProof="0" dirty="0">
                <a:solidFill>
                  <a:srgbClr val="109949"/>
                </a:solidFill>
              </a:rPr>
              <a:t>”</a:t>
            </a:r>
            <a:br>
              <a:rPr lang="cy-GB" noProof="0" dirty="0"/>
            </a:br>
            <a:br>
              <a:rPr lang="cy-GB" noProof="0" dirty="0"/>
            </a:br>
            <a:br>
              <a:rPr lang="cy-GB" noProof="0" dirty="0"/>
            </a:br>
            <a:br>
              <a:rPr lang="cy-GB" noProof="0" dirty="0"/>
            </a:br>
            <a:endParaRPr lang="cy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49DA8-1389-9C73-5D7E-320460B4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3600"/>
            <a:ext cx="10972800" cy="4539981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y-GB" sz="2000" b="1" kern="100" noProof="0" dirty="0">
                <a:ea typeface="Aptos" panose="020B0004020202020204" pitchFamily="34" charset="0"/>
              </a:rPr>
              <a:t>Cyd-gynhyrchu pecyn briffio ac offeryn ymgysylltu yr Awdurdod Lleol ar gyfer</a:t>
            </a:r>
            <a:r>
              <a:rPr lang="cy-GB" sz="2000" b="1" kern="100" noProof="0" dirty="0">
                <a:effectLst/>
                <a:ea typeface="Aptos" panose="020B0004020202020204" pitchFamily="34" charset="0"/>
              </a:rPr>
              <a:t>:</a:t>
            </a:r>
            <a:endParaRPr lang="cy-GB" sz="2000" kern="100" noProof="0" dirty="0">
              <a:ea typeface="Aptos" panose="020B0004020202020204" pitchFamily="34" charset="0"/>
            </a:endParaRPr>
          </a:p>
          <a:p>
            <a:pPr lvl="1" indent="-360000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000" noProof="0" dirty="0">
                <a:ea typeface="+mj-ea"/>
              </a:rPr>
              <a:t>Cytuno ar themâu</a:t>
            </a:r>
          </a:p>
          <a:p>
            <a:pPr lvl="1" indent="-360000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000" noProof="0" dirty="0">
                <a:ea typeface="+mj-ea"/>
              </a:rPr>
              <a:t>Cytuno ar gwestiynau yn yr arolwg</a:t>
            </a:r>
          </a:p>
          <a:p>
            <a:pPr lvl="1" indent="-360000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y-GB" sz="2000" noProof="0" dirty="0">
                <a:ea typeface="+mj-ea"/>
              </a:rPr>
              <a:t>Beth ydyn ni wedi ei fethu/ Ble mae’r bylchau</a:t>
            </a:r>
            <a:br>
              <a:rPr lang="cy-GB" sz="2000" noProof="0" dirty="0">
                <a:ea typeface="+mj-ea"/>
              </a:rPr>
            </a:br>
            <a:br>
              <a:rPr lang="en-GB" sz="2000" dirty="0">
                <a:ea typeface="+mj-ea"/>
              </a:rPr>
            </a:br>
            <a:br>
              <a:rPr lang="en-GB" sz="1800" kern="100" dirty="0">
                <a:ea typeface="Aptos" panose="020B0004020202020204" pitchFamily="34" charset="0"/>
              </a:rPr>
            </a:br>
            <a:endParaRPr lang="en-GB" sz="1800" kern="100" dirty="0">
              <a:ea typeface="Aptos" panose="020B00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1800" kern="100" dirty="0">
              <a:ea typeface="Aptos" panose="020B00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1800" kern="100" dirty="0">
              <a:ea typeface="Aptos" panose="020B00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GB" sz="1800" kern="100" dirty="0">
              <a:effectLst/>
              <a:ea typeface="Aptos" panose="020B00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514350" indent="-457200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41FD4-82D5-1D5D-6055-6868D022B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45" y="5862519"/>
            <a:ext cx="2081655" cy="79895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901DD-D7CA-5FF8-3D76-E6CA1F54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55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1BA30-4A44-D6E5-7938-8A9154448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5E9F-DC5B-528D-23D8-66ED1F9C8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6005"/>
            <a:ext cx="10972800" cy="798951"/>
          </a:xfrm>
        </p:spPr>
        <p:txBody>
          <a:bodyPr>
            <a:normAutofit fontScale="90000"/>
          </a:bodyPr>
          <a:lstStyle/>
          <a:p>
            <a:r>
              <a:rPr lang="cy-GB" sz="3600" b="1" noProof="0" dirty="0">
                <a:solidFill>
                  <a:srgbClr val="109949"/>
                </a:solidFill>
              </a:rPr>
              <a:t>Asesu “pa mor barod yw’r gweithlu”</a:t>
            </a:r>
            <a:br>
              <a:rPr lang="cy-GB" sz="3600" b="1" noProof="0" dirty="0">
                <a:solidFill>
                  <a:srgbClr val="109949"/>
                </a:solidFill>
              </a:rPr>
            </a:br>
            <a:br>
              <a:rPr lang="en-US" sz="3600" b="1" dirty="0">
                <a:solidFill>
                  <a:srgbClr val="109949"/>
                </a:solidFill>
              </a:rPr>
            </a:br>
            <a:r>
              <a:rPr lang="en-US" sz="2400" b="0" dirty="0">
                <a:solidFill>
                  <a:schemeClr val="tx1"/>
                </a:solidFill>
                <a:hlinkClick r:id="rId3"/>
              </a:rPr>
              <a:t>https://app.sli.do/event/8GuZnYkEKJfC39W8DTBwJB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C7B5E-8544-BC6D-1A46-0ECDBED9D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8074" y="2800806"/>
            <a:ext cx="4299069" cy="2460856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br>
              <a:rPr lang="en-GB" sz="1800" kern="100">
                <a:ea typeface="Aptos" panose="020B0004020202020204" pitchFamily="34" charset="0"/>
              </a:rPr>
            </a:br>
            <a:br>
              <a:rPr lang="en-GB" sz="1800" kern="100">
                <a:ea typeface="Aptos" panose="020B0004020202020204" pitchFamily="34" charset="0"/>
              </a:rPr>
            </a:br>
            <a:endParaRPr lang="en-GB" sz="1800" kern="100">
              <a:ea typeface="Aptos" panose="020B00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1800" kern="100">
              <a:ea typeface="Aptos" panose="020B00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1800" kern="100">
              <a:ea typeface="Aptos" panose="020B00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GB" sz="1800" kern="100">
              <a:effectLst/>
              <a:ea typeface="Aptos" panose="020B00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2400">
              <a:solidFill>
                <a:schemeClr val="tx1"/>
              </a:solidFill>
            </a:endParaRPr>
          </a:p>
          <a:p>
            <a:pPr marL="514350" indent="-457200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</a:pPr>
            <a:endParaRPr lang="en-GB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820B9-9D72-A23F-7888-A8ECF14DA6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45" y="5862519"/>
            <a:ext cx="2081655" cy="79895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0D1C37-B2F8-E420-4A48-30DA98F7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EF2B1C1-35D3-3F60-D298-FC7FE3F6B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81" y="2359391"/>
            <a:ext cx="3204262" cy="320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5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A696E-ABBA-ABAF-C75F-DCEDDBAEB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55CA-449C-98DE-4E82-757F08F6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600"/>
            <a:ext cx="10972800" cy="10728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09949"/>
                </a:solidFill>
              </a:rPr>
              <a:t>Agenda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35D44-DEEE-1C08-AB4F-B2D072C85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0000"/>
            <a:ext cx="10972800" cy="4640400"/>
          </a:xfrm>
        </p:spPr>
        <p:txBody>
          <a:bodyPr lIns="0" tIns="0" rIns="0" bIns="0">
            <a:normAutofit/>
          </a:bodyPr>
          <a:lstStyle/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cy-GB" sz="2200" kern="100" noProof="0" dirty="0">
                <a:ea typeface="Aptos" panose="020B0004020202020204" pitchFamily="34" charset="0"/>
              </a:rPr>
              <a:t>Cyflwyniadau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cy-GB" sz="2200" kern="100" noProof="0" dirty="0">
                <a:ea typeface="Aptos" panose="020B0004020202020204" pitchFamily="34" charset="0"/>
              </a:rPr>
              <a:t>Trosolwg a Chwmpas y Prosiect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y-GB" sz="2200" kern="100" noProof="0" dirty="0">
                <a:ea typeface="Aptos" panose="020B0004020202020204" pitchFamily="34" charset="0"/>
              </a:rPr>
              <a:t>Cyflwyniad i Copilot / dangos y rhaglen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y-GB" sz="2200" kern="100" noProof="0" dirty="0">
                <a:ea typeface="Aptos" panose="020B0004020202020204" pitchFamily="34" charset="0"/>
              </a:rPr>
              <a:t>Rhwydwaith Hyrwyddwyr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‒"/>
            </a:pPr>
            <a:r>
              <a:rPr lang="cy-GB" sz="2000" kern="100" noProof="0" dirty="0">
                <a:ea typeface="Aptos" panose="020B0004020202020204" pitchFamily="34" charset="0"/>
              </a:rPr>
              <a:t>Cwmpas y gweithgareddau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‒"/>
            </a:pPr>
            <a:r>
              <a:rPr lang="cy-GB" sz="2000" kern="100" noProof="0" dirty="0">
                <a:ea typeface="Aptos" panose="020B0004020202020204" pitchFamily="34" charset="0"/>
              </a:rPr>
              <a:t>Cyfrifoldebau’r Hyrwyddwyr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‒"/>
            </a:pPr>
            <a:r>
              <a:rPr lang="cy-GB" sz="2000" kern="100" noProof="0" dirty="0">
                <a:ea typeface="Aptos" panose="020B0004020202020204" pitchFamily="34" charset="0"/>
              </a:rPr>
              <a:t>Unrhyw newidiadau i’r Cylch Gorchwyl</a:t>
            </a:r>
          </a:p>
          <a:p>
            <a:pPr marL="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cy-GB" sz="2200" kern="100" noProof="0" dirty="0">
                <a:ea typeface="Aptos" panose="020B0004020202020204" pitchFamily="34" charset="0"/>
              </a:rPr>
              <a:t>Cynllun Ymgysylltu- Asesu “pa mor barod yw’r gweithlu”</a:t>
            </a:r>
          </a:p>
          <a:p>
            <a:pPr marL="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cy-GB" sz="2200" kern="100" noProof="0" dirty="0">
                <a:ea typeface="Aptos" panose="020B0004020202020204" pitchFamily="34" charset="0"/>
              </a:rPr>
              <a:t>Y Camau Nesaf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kern="100" dirty="0">
              <a:effectLst/>
              <a:ea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54586-A791-5F43-DBB9-8375379E69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45" y="5862519"/>
            <a:ext cx="2081655" cy="79895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043850D-2429-8FA1-91D0-6E7BEDA4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23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F99AD-E4A2-710B-0E4C-394290A9C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6DBCB-2576-C20D-BF9D-1790EBDD8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45" y="5862519"/>
            <a:ext cx="2081655" cy="79895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818659-2B4C-CD34-CE44-E78C6F33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94D5D-D759-8537-8717-CE60FE3D4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rgbClr val="109949"/>
              </a:solidFill>
            </a:endParaRPr>
          </a:p>
          <a:p>
            <a:pPr marL="0" indent="0" algn="ctr">
              <a:buNone/>
            </a:pPr>
            <a:r>
              <a:rPr lang="cy-GB" sz="4000" b="1" noProof="0" dirty="0">
                <a:solidFill>
                  <a:srgbClr val="109949"/>
                </a:solidFill>
              </a:rPr>
              <a:t>Adran 6</a:t>
            </a:r>
            <a:br>
              <a:rPr lang="cy-GB" sz="4000" b="1" noProof="0" dirty="0">
                <a:solidFill>
                  <a:srgbClr val="109949"/>
                </a:solidFill>
              </a:rPr>
            </a:br>
            <a:r>
              <a:rPr lang="cy-GB" sz="4000" b="1" noProof="0" dirty="0"/>
              <a:t>Y Camau Nesaf</a:t>
            </a:r>
            <a:endParaRPr lang="cy-GB" sz="4000" noProof="0" dirty="0"/>
          </a:p>
        </p:txBody>
      </p:sp>
    </p:spTree>
    <p:extLst>
      <p:ext uri="{BB962C8B-B14F-4D97-AF65-F5344CB8AC3E}">
        <p14:creationId xmlns:p14="http://schemas.microsoft.com/office/powerpoint/2010/main" val="2950437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83F72-285B-25F6-50EC-73A0C199D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0C312-887D-3E0A-71D3-AE92C157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sz="3600" b="1" noProof="0" dirty="0">
                <a:solidFill>
                  <a:srgbClr val="109949"/>
                </a:solidFill>
              </a:rPr>
              <a:t>Asesu “pa mor barod yw’r gweithlu”</a:t>
            </a:r>
            <a:br>
              <a:rPr lang="cy-GB" noProof="0" dirty="0"/>
            </a:br>
            <a:br>
              <a:rPr lang="cy-GB" noProof="0" dirty="0"/>
            </a:br>
            <a:br>
              <a:rPr lang="cy-GB" noProof="0" dirty="0"/>
            </a:br>
            <a:br>
              <a:rPr lang="cy-GB" noProof="0" dirty="0"/>
            </a:br>
            <a:endParaRPr lang="cy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D12AE-B2AE-3D13-A49A-59B0A9539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5007"/>
            <a:ext cx="10972800" cy="4813980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y-GB" sz="2400" b="1" kern="100" noProof="0" dirty="0">
                <a:ea typeface="Aptos" panose="020B0004020202020204" pitchFamily="34" charset="0"/>
              </a:rPr>
              <a:t>Y Camau Nesaf</a:t>
            </a:r>
            <a:r>
              <a:rPr lang="cy-GB" sz="2400" kern="100" noProof="0" dirty="0">
                <a:effectLst/>
                <a:ea typeface="Aptos" panose="020B0004020202020204" pitchFamily="34" charset="0"/>
              </a:rPr>
              <a:t>:</a:t>
            </a:r>
            <a:endParaRPr lang="cy-GB" sz="2400" kern="100" noProof="0" dirty="0">
              <a:ea typeface="Aptos" panose="020B00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cy-GB" sz="1800" kern="100" noProof="0" dirty="0">
                <a:ea typeface="Aptos" panose="020B0004020202020204" pitchFamily="34" charset="0"/>
              </a:rPr>
              <a:t>Bydd tîm y prosiect yn cwblhau pecyn briffio/ offeryn ymgysylltu– erbyn dydd Gwener 13 Ionawr. Bydd hyn yn Gymraeg ac yn Saesneg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cy-GB" sz="1800" kern="100" noProof="0" dirty="0">
                <a:ea typeface="Aptos" panose="020B0004020202020204" pitchFamily="34" charset="0"/>
              </a:rPr>
              <a:t>Bydd tîm y prosiect yn sicrhau bod adnoddau ar dudalen lanio ADSS </a:t>
            </a:r>
            <a:r>
              <a:rPr lang="cy-GB" sz="1800" noProof="0" dirty="0">
                <a:hlinkClick r:id="rId3"/>
              </a:rPr>
              <a:t>Copilot</a:t>
            </a:r>
            <a:endParaRPr lang="cy-GB" sz="1800" noProof="0" dirty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cy-GB" sz="1800" kern="100" noProof="0" dirty="0">
                <a:ea typeface="Aptos" panose="020B0004020202020204" pitchFamily="34" charset="0"/>
              </a:rPr>
              <a:t>Hyrwyddwyr Newid i ymgysylltu, casglu barn a sylwadau gyda'u hawdurdodau lleol– rhannu'r pecyn briffio / mynychu cyfarfodydd amrywiol ac ati.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cy-GB" sz="1800" kern="100" noProof="0" dirty="0">
                <a:ea typeface="Aptos" panose="020B0004020202020204" pitchFamily="34" charset="0"/>
              </a:rPr>
              <a:t>Hyrwyddwyr Newid i recriwtio/ canfod ymarferwyr a staff rheng flaen ar gyfer y grwpiau ffocws – rhoi gwybod i </a:t>
            </a:r>
            <a:r>
              <a:rPr lang="cy-GB" sz="1800" kern="100" noProof="0" dirty="0" err="1">
                <a:ea typeface="Aptos" panose="020B0004020202020204" pitchFamily="34" charset="0"/>
                <a:hlinkClick r:id="rId4"/>
              </a:rPr>
              <a:t>workforce@adss.cymru</a:t>
            </a:r>
            <a:r>
              <a:rPr lang="cy-GB" sz="1800" kern="100" noProof="0" dirty="0">
                <a:ea typeface="Aptos" panose="020B0004020202020204" pitchFamily="34" charset="0"/>
              </a:rPr>
              <a:t> erbyn </a:t>
            </a:r>
            <a:r>
              <a:rPr lang="cy-GB" sz="1800" b="1" kern="100" noProof="0" dirty="0">
                <a:ea typeface="Aptos" panose="020B0004020202020204" pitchFamily="34" charset="0"/>
              </a:rPr>
              <a:t>dydd Mawrth 7 Ionawr 2025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cy-GB" sz="1800" kern="100" noProof="0" dirty="0">
                <a:ea typeface="Aptos" panose="020B0004020202020204" pitchFamily="34" charset="0"/>
              </a:rPr>
              <a:t>Bydd Tîm y Prosiect yn datblygu’r hyn fydd yn cael ei gyfleu mewn perthynas â'r Grwpiau Ffocws ac yn ei ddosbarthu i Hyrwyddwyr Newid a Swyddogion Cyswllt Enwebedig.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cy-GB" sz="1800" kern="100" noProof="0" dirty="0">
                <a:ea typeface="Aptos" panose="020B0004020202020204" pitchFamily="34" charset="0"/>
              </a:rPr>
              <a:t>Bydd Tîm y Prosiect yn sefydlu ac yn cynnal y Cyfweliadau Lled-strwythuredig gydag Awdurdodau Lleol</a:t>
            </a:r>
            <a:br>
              <a:rPr lang="cy-GB" sz="1800" kern="100" noProof="0" dirty="0">
                <a:ea typeface="Aptos" panose="020B0004020202020204" pitchFamily="34" charset="0"/>
              </a:rPr>
            </a:br>
            <a:endParaRPr lang="cy-GB" sz="1800" kern="100" noProof="0" dirty="0">
              <a:ea typeface="Aptos" panose="020B00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1800" kern="100" dirty="0">
              <a:ea typeface="Aptos" panose="020B00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1800" kern="100" dirty="0">
              <a:ea typeface="Aptos" panose="020B00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GB" sz="1800" kern="100" dirty="0">
              <a:effectLst/>
              <a:ea typeface="Aptos" panose="020B00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514350" indent="-457200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A1D58-EE41-3B65-AAAE-7B65A78A37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45" y="5862519"/>
            <a:ext cx="2081655" cy="79895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27F0E6-1E4E-795D-B769-38977BC5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0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3FC48-F95F-6E93-8141-968FDB87A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23263-A664-6BF6-9A88-DD577D2024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3298825"/>
            <a:ext cx="10972800" cy="1143000"/>
          </a:xfrm>
        </p:spPr>
        <p:txBody>
          <a:bodyPr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Holi ac Ateb</a:t>
            </a:r>
            <a:endParaRPr lang="cy-GB" noProof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47DD60-212A-A216-C85C-59A13397FD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0968D2D-C82A-9053-5292-89ED1F5A4277}"/>
              </a:ext>
            </a:extLst>
          </p:cNvPr>
          <p:cNvSpPr txBox="1">
            <a:spLocks/>
          </p:cNvSpPr>
          <p:nvPr/>
        </p:nvSpPr>
        <p:spPr>
          <a:xfrm>
            <a:off x="1981200" y="80175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b="1">
              <a:solidFill>
                <a:srgbClr val="116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32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8F333-423B-44AF-5270-02BAD996E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F3661-E5C7-435E-EC1E-69EA0DCA34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300755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cy-GB" noProof="0" dirty="0">
                <a:solidFill>
                  <a:schemeClr val="tx1"/>
                </a:solidFill>
              </a:rPr>
              <a:t>Manylion Cyswllt</a:t>
            </a:r>
            <a:br>
              <a:rPr lang="cy-GB" noProof="0" dirty="0">
                <a:solidFill>
                  <a:schemeClr val="tx1"/>
                </a:solidFill>
              </a:rPr>
            </a:br>
            <a:r>
              <a:rPr lang="cy-GB" noProof="0" dirty="0" err="1"/>
              <a:t>workforce@adss.cymru</a:t>
            </a:r>
            <a:endParaRPr lang="cy-GB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B896A6-FB76-825C-153D-9EC023A4F8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E2E4EB-942B-463E-9A58-38A542E434B8}"/>
              </a:ext>
            </a:extLst>
          </p:cNvPr>
          <p:cNvSpPr txBox="1">
            <a:spLocks/>
          </p:cNvSpPr>
          <p:nvPr/>
        </p:nvSpPr>
        <p:spPr>
          <a:xfrm>
            <a:off x="1981200" y="80175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b="1">
              <a:solidFill>
                <a:srgbClr val="116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58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51FF1-81B7-F149-E350-699092E4C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80A6-13F1-1FAF-B898-166A114A7F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300755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cy-GB" noProof="0" dirty="0">
                <a:solidFill>
                  <a:schemeClr val="tx1"/>
                </a:solidFill>
              </a:rPr>
              <a:t>Diolch i chi am wrando ac </a:t>
            </a:r>
            <a:br>
              <a:rPr lang="cy-GB" noProof="0" dirty="0">
                <a:solidFill>
                  <a:schemeClr val="tx1"/>
                </a:solidFill>
              </a:rPr>
            </a:br>
            <a:r>
              <a:rPr lang="cy-GB" noProof="0" dirty="0">
                <a:solidFill>
                  <a:schemeClr val="tx1"/>
                </a:solidFill>
              </a:rPr>
              <a:t>am gyfrannu heddiw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D54B3B-B0FA-564A-67DC-918C70A842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066FAAB-9779-60D2-70C9-DEA1DD5C1AD4}"/>
              </a:ext>
            </a:extLst>
          </p:cNvPr>
          <p:cNvSpPr txBox="1">
            <a:spLocks/>
          </p:cNvSpPr>
          <p:nvPr/>
        </p:nvSpPr>
        <p:spPr>
          <a:xfrm>
            <a:off x="1981200" y="80175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b="1">
              <a:solidFill>
                <a:srgbClr val="116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8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19973-4C76-4D06-9679-A328E58DA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98E5-3A18-CECF-C838-47D684AD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600"/>
            <a:ext cx="10972800" cy="1072838"/>
          </a:xfrm>
        </p:spPr>
        <p:txBody>
          <a:bodyPr>
            <a:normAutofit/>
          </a:bodyPr>
          <a:lstStyle/>
          <a:p>
            <a:r>
              <a:rPr lang="cy-GB" noProof="0" dirty="0">
                <a:solidFill>
                  <a:srgbClr val="109949"/>
                </a:solidFill>
              </a:rPr>
              <a:t>Cyflwyniadau</a:t>
            </a:r>
            <a:r>
              <a:rPr lang="cy-GB" sz="3600" b="1" noProof="0" dirty="0">
                <a:solidFill>
                  <a:srgbClr val="109949"/>
                </a:solidFill>
              </a:rPr>
              <a:t> – </a:t>
            </a:r>
            <a:r>
              <a:rPr lang="cy-GB" noProof="0" dirty="0">
                <a:solidFill>
                  <a:srgbClr val="109949"/>
                </a:solidFill>
              </a:rPr>
              <a:t>Tîm y Prosiect    </a:t>
            </a:r>
            <a:endParaRPr lang="cy-GB" noProof="0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3CD4C-76CA-DAEE-ACC3-9248E10FE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45" y="5862519"/>
            <a:ext cx="2081655" cy="79895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BC4795-0084-7782-2BCF-037FDED0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0899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adss.cymru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899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444A06-859C-0B92-A750-8B662E060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0480"/>
            <a:ext cx="10972800" cy="46119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y-GB" sz="2400" noProof="0" dirty="0" err="1"/>
              <a:t>Nicki</a:t>
            </a:r>
            <a:r>
              <a:rPr lang="cy-GB" sz="2400" noProof="0" dirty="0"/>
              <a:t> Harrison, Rheolwr Prosiect– ADSSC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y-GB" sz="2400" noProof="0" dirty="0"/>
              <a:t>Glenda George, Arweinydd y Gweithlu– ADSSC  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y-GB" sz="2400" noProof="0" dirty="0"/>
              <a:t>Hannah Thomas, Aelod o Brosiect y Gweithlu– ADSSC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y-GB" sz="2400" noProof="0" dirty="0"/>
              <a:t>Tina Mathias, Cefnogaeth Prosiect Gweithlu – ADSSC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y-GB" sz="2400" noProof="0" dirty="0"/>
              <a:t>Matt </a:t>
            </a:r>
            <a:r>
              <a:rPr lang="cy-GB" sz="2400" noProof="0" dirty="0" err="1"/>
              <a:t>Munslow</a:t>
            </a:r>
            <a:r>
              <a:rPr lang="cy-GB" sz="2400" noProof="0" dirty="0"/>
              <a:t>, Prif Swyddog Dysgu, </a:t>
            </a:r>
            <a:r>
              <a:rPr lang="cy-GB" sz="2400" noProof="0" dirty="0" err="1"/>
              <a:t>Stable</a:t>
            </a:r>
            <a:endParaRPr lang="cy-GB" sz="2400" noProof="0" dirty="0"/>
          </a:p>
        </p:txBody>
      </p:sp>
      <p:pic>
        <p:nvPicPr>
          <p:cNvPr id="9" name="Picture 8" descr="A person smiling in a room&#10;&#10;Description automatically generated">
            <a:extLst>
              <a:ext uri="{FF2B5EF4-FFF2-40B4-BE49-F238E27FC236}">
                <a16:creationId xmlns:a16="http://schemas.microsoft.com/office/drawing/2014/main" id="{4D46E9CF-F76F-CA0F-407B-991F402C8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r="12800" b="39659"/>
          <a:stretch/>
        </p:blipFill>
        <p:spPr>
          <a:xfrm>
            <a:off x="2987051" y="4362132"/>
            <a:ext cx="1763526" cy="1327676"/>
          </a:xfrm>
          <a:prstGeom prst="rect">
            <a:avLst/>
          </a:prstGeom>
        </p:spPr>
      </p:pic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377663DC-FA7F-AB02-5D3A-2726473D23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42" r="442"/>
          <a:stretch>
            <a:fillRect/>
          </a:stretch>
        </p:blipFill>
        <p:spPr>
          <a:xfrm>
            <a:off x="8314383" y="4359234"/>
            <a:ext cx="1330375" cy="1329268"/>
          </a:xfrm>
          <a:prstGeom prst="rect">
            <a:avLst/>
          </a:prstGeom>
        </p:spPr>
      </p:pic>
      <p:pic>
        <p:nvPicPr>
          <p:cNvPr id="6" name="Picture 5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0CCDA26A-9983-9D2E-72F7-100CF3724A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62131"/>
            <a:ext cx="1838129" cy="13292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:a16="http://schemas.microsoft.com/office/drawing/2014/main" id="{44A59096-8778-F4A1-D3DD-2E5A6DD076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7"/>
          <a:stretch/>
        </p:blipFill>
        <p:spPr>
          <a:xfrm>
            <a:off x="5289899" y="4357413"/>
            <a:ext cx="1086843" cy="1332395"/>
          </a:xfrm>
          <a:prstGeom prst="rect">
            <a:avLst/>
          </a:prstGeom>
        </p:spPr>
      </p:pic>
      <p:pic>
        <p:nvPicPr>
          <p:cNvPr id="3" name="Picture 2" descr="A person taking a selfie&#10;&#10;Description automatically generated">
            <a:extLst>
              <a:ext uri="{FF2B5EF4-FFF2-40B4-BE49-F238E27FC236}">
                <a16:creationId xmlns:a16="http://schemas.microsoft.com/office/drawing/2014/main" id="{03127BD0-D1EA-5948-B50C-DD72F19D3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6976" y="4357413"/>
            <a:ext cx="1412859" cy="133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4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08ECF-0FFB-59AF-872C-A46E6F0D4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ED28-96D5-E471-DDA2-78433BAF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600"/>
            <a:ext cx="10972800" cy="1072838"/>
          </a:xfrm>
        </p:spPr>
        <p:txBody>
          <a:bodyPr>
            <a:norm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DFF20-018F-EF62-4814-FF4CB8668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45" y="5862519"/>
            <a:ext cx="2081655" cy="79895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BD2516-193D-747C-14CF-2E4BF20E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0B050-AD74-EA4A-8EFA-0B5CAD3B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0438"/>
            <a:ext cx="10972800" cy="4455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rgbClr val="109949"/>
              </a:solidFill>
            </a:endParaRPr>
          </a:p>
          <a:p>
            <a:pPr marL="0" indent="0" algn="ctr">
              <a:buNone/>
            </a:pPr>
            <a:r>
              <a:rPr lang="cy-GB" sz="4000" b="1" noProof="0" dirty="0">
                <a:solidFill>
                  <a:srgbClr val="109949"/>
                </a:solidFill>
              </a:rPr>
              <a:t>Adran 2</a:t>
            </a:r>
            <a:br>
              <a:rPr lang="cy-GB" sz="4000" b="1" noProof="0" dirty="0">
                <a:solidFill>
                  <a:srgbClr val="109949"/>
                </a:solidFill>
              </a:rPr>
            </a:br>
            <a:r>
              <a:rPr lang="cy-GB" sz="4000" b="1" noProof="0" dirty="0"/>
              <a:t>Trosolwg a Chwmpas y Prosiect</a:t>
            </a:r>
            <a:endParaRPr lang="cy-GB" sz="4000" noProof="0" dirty="0"/>
          </a:p>
        </p:txBody>
      </p:sp>
    </p:spTree>
    <p:extLst>
      <p:ext uri="{BB962C8B-B14F-4D97-AF65-F5344CB8AC3E}">
        <p14:creationId xmlns:p14="http://schemas.microsoft.com/office/powerpoint/2010/main" val="400545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382F8-C37F-0D6C-B09B-28E3B7019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7B1E-768A-D4DA-5B83-59634531F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96004"/>
            <a:ext cx="11574780" cy="1461395"/>
          </a:xfrm>
        </p:spPr>
        <p:txBody>
          <a:bodyPr>
            <a:normAutofit fontScale="90000"/>
          </a:bodyPr>
          <a:lstStyle/>
          <a:p>
            <a:r>
              <a:rPr lang="cy-GB" sz="3600" b="1" noProof="0" dirty="0">
                <a:solidFill>
                  <a:srgbClr val="109949"/>
                </a:solidFill>
              </a:rPr>
              <a:t>Asesu pa mor barod yw gweithlu adrannau’r Gwasanaethau Cymdeithasol i</a:t>
            </a:r>
            <a:r>
              <a:rPr lang="cy-GB" noProof="0" dirty="0">
                <a:solidFill>
                  <a:srgbClr val="109949"/>
                </a:solidFill>
              </a:rPr>
              <a:t> ddefnyddio</a:t>
            </a:r>
            <a:r>
              <a:rPr lang="cy-GB" sz="3600" b="1" noProof="0" dirty="0">
                <a:solidFill>
                  <a:srgbClr val="109949"/>
                </a:solidFill>
              </a:rPr>
              <a:t> Copilot yn y maes Gofal </a:t>
            </a:r>
            <a:r>
              <a:rPr lang="cy-GB" noProof="0" dirty="0">
                <a:solidFill>
                  <a:srgbClr val="109949"/>
                </a:solidFill>
              </a:rPr>
              <a:t>C</a:t>
            </a:r>
            <a:r>
              <a:rPr lang="cy-GB" sz="3600" b="1" noProof="0" dirty="0">
                <a:solidFill>
                  <a:srgbClr val="109949"/>
                </a:solidFill>
              </a:rPr>
              <a:t>ymdeithasol i Oedolion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96201-ED38-47CC-4AAF-887748598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398"/>
            <a:ext cx="10972800" cy="4221587"/>
          </a:xfrm>
        </p:spPr>
        <p:txBody>
          <a:bodyPr lIns="0" tIns="0" rIns="0" bIns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y-GB" sz="2400" b="1" noProof="0" dirty="0">
                <a:solidFill>
                  <a:srgbClr val="089948"/>
                </a:solidFill>
                <a:ea typeface="+mj-ea"/>
              </a:rPr>
              <a:t>Cwmpas y Prosiect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y-GB" sz="2000" kern="100" noProof="0" dirty="0">
                <a:ea typeface="Aptos" panose="020B0004020202020204" pitchFamily="34" charset="0"/>
              </a:rPr>
              <a:t>Asesu pa mor barod yw </a:t>
            </a:r>
            <a:r>
              <a:rPr lang="cy-GB" sz="2000" b="1" kern="100" noProof="0" dirty="0">
                <a:ea typeface="Aptos" panose="020B0004020202020204" pitchFamily="34" charset="0"/>
              </a:rPr>
              <a:t>gweithlu</a:t>
            </a:r>
            <a:r>
              <a:rPr lang="cy-GB" sz="2000" kern="100" noProof="0" dirty="0">
                <a:ea typeface="Aptos" panose="020B0004020202020204" pitchFamily="34" charset="0"/>
              </a:rPr>
              <a:t> Timau Gwasanaethau Cymdeithasol y</a:t>
            </a:r>
            <a:r>
              <a:rPr lang="cy-GB" sz="2000" kern="100" noProof="0" dirty="0">
                <a:effectLst/>
                <a:ea typeface="Aptos" panose="020B0004020202020204" pitchFamily="34" charset="0"/>
              </a:rPr>
              <a:t> 22 awdurdod lleol yng Nghymru i ddefnyddio Microsoft Copilot i gefnogi</a:t>
            </a:r>
            <a:r>
              <a:rPr lang="cy-GB" sz="2000" kern="100" noProof="0" dirty="0">
                <a:ea typeface="Aptos" panose="020B0004020202020204" pitchFamily="34" charset="0"/>
              </a:rPr>
              <a:t>'r gwaith o gyflawni prosesau asesu gofal a rheoli gofal statudol yn y Timau Gwaith Cymdeithasol i Oedolion</a:t>
            </a:r>
            <a:r>
              <a:rPr lang="cy-GB" sz="2000" kern="100" noProof="0" dirty="0">
                <a:effectLst/>
                <a:ea typeface="Aptos" panose="020B0004020202020204" pitchFamily="34" charset="0"/>
              </a:rPr>
              <a:t>. </a:t>
            </a:r>
            <a:r>
              <a:rPr lang="cy-GB" sz="2000" kern="100" noProof="0" dirty="0">
                <a:ea typeface="Aptos" panose="020B0004020202020204" pitchFamily="34" charset="0"/>
              </a:rPr>
              <a:t>Felly, bydd y prosiect hwn yn canolbwyntio ar dair swyddogaeth:</a:t>
            </a:r>
            <a:endParaRPr lang="cy-GB" sz="2000" kern="100" noProof="0" dirty="0">
              <a:effectLst/>
              <a:ea typeface="Aptos" panose="020B00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y-GB" sz="2000" kern="100" noProof="0" dirty="0">
                <a:ea typeface="Aptos" panose="020B0004020202020204" pitchFamily="34" charset="0"/>
              </a:rPr>
              <a:t>Gwybodaeth, cyngor a chymorth a ddarperir drwy bwynt cyswllt cyntaf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y-GB" sz="2000" kern="100" noProof="0" dirty="0">
                <a:effectLst/>
                <a:ea typeface="Aptos" panose="020B0004020202020204" pitchFamily="34" charset="0"/>
              </a:rPr>
              <a:t>Asesu’r angen am ofal a chymorth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y-GB" sz="2000" kern="100" noProof="0" dirty="0">
                <a:ea typeface="Aptos" panose="020B0004020202020204" pitchFamily="34" charset="0"/>
              </a:rPr>
              <a:t>Adolygu’r asesiad</a:t>
            </a:r>
          </a:p>
          <a:p>
            <a:pPr marL="57150" indent="0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6199C-D8B5-6E16-F127-576E64257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45" y="5862519"/>
            <a:ext cx="2081655" cy="79895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67F30D-F461-9DBE-BF34-B980BFC5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7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2973A-E5A1-47A7-8E07-028A1702E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7CAA-D23B-9DC1-B5ED-2F53BB1C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" y="596005"/>
            <a:ext cx="11994292" cy="1347995"/>
          </a:xfrm>
        </p:spPr>
        <p:txBody>
          <a:bodyPr>
            <a:normAutofit fontScale="90000"/>
          </a:bodyPr>
          <a:lstStyle/>
          <a:p>
            <a:r>
              <a:rPr lang="cy-GB" sz="3600" b="1" noProof="0" dirty="0">
                <a:solidFill>
                  <a:srgbClr val="109949"/>
                </a:solidFill>
              </a:rPr>
              <a:t>Asesu pa mor barod yw adrannau Gwasanaethau Cymdeithasol i ddefnyddio Copilot yn y maes Gofal Cymdeithasol i Oedolion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C70D8-0BB0-2FBA-1457-CA8B2DAE1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2432"/>
            <a:ext cx="10972800" cy="4116554"/>
          </a:xfrm>
        </p:spPr>
        <p:txBody>
          <a:bodyPr lIns="0" tIns="0" rIns="0" bIns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y-GB" sz="2400" b="1" noProof="0" dirty="0">
                <a:solidFill>
                  <a:srgbClr val="089948"/>
                </a:solidFill>
                <a:ea typeface="+mj-ea"/>
              </a:rPr>
              <a:t>Allbynnau / canlyniad y Prosiect</a:t>
            </a:r>
            <a:endParaRPr lang="cy-GB" sz="2400" noProof="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y-GB" sz="2000" kern="100" noProof="0" dirty="0">
                <a:ea typeface="Aptos" panose="020B0004020202020204" pitchFamily="34" charset="0"/>
              </a:rPr>
              <a:t>Erbyn 31 Mawrth 2025: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y-GB" sz="2000" b="1" kern="100" noProof="0" dirty="0">
                <a:ea typeface="Aptos" panose="020B0004020202020204" pitchFamily="34" charset="0"/>
              </a:rPr>
              <a:t>Adroddiad cenedlaethol </a:t>
            </a:r>
            <a:r>
              <a:rPr lang="cy-GB" sz="2000" kern="100" noProof="0" dirty="0">
                <a:ea typeface="Aptos" panose="020B0004020202020204" pitchFamily="34" charset="0"/>
              </a:rPr>
              <a:t>fydd yn amlygu: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cy-GB" sz="1600" kern="100" noProof="0" dirty="0">
                <a:ea typeface="Aptos" panose="020B0004020202020204" pitchFamily="34" charset="0"/>
              </a:rPr>
              <a:t>Parodrwydd Digidol </a:t>
            </a:r>
          </a:p>
          <a:p>
            <a:pPr lv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cy-GB" sz="1600" kern="100" noProof="0" dirty="0">
                <a:ea typeface="Aptos" panose="020B0004020202020204" pitchFamily="34" charset="0"/>
              </a:rPr>
              <a:t>Parodrwydd y Gweithlu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y-GB" sz="2000" kern="100" noProof="0" dirty="0">
                <a:ea typeface="Aptos" panose="020B0004020202020204" pitchFamily="34" charset="0"/>
              </a:rPr>
              <a:t>Bydd yr adroddiad yn cynnig </a:t>
            </a:r>
            <a:r>
              <a:rPr lang="cy-GB" sz="2000" b="1" kern="100" noProof="0" dirty="0">
                <a:ea typeface="Aptos" panose="020B0004020202020204" pitchFamily="34" charset="0"/>
              </a:rPr>
              <a:t>argymhellion lefel uchel </a:t>
            </a:r>
            <a:r>
              <a:rPr lang="cy-GB" sz="2000" kern="100" noProof="0" dirty="0">
                <a:ea typeface="Aptos" panose="020B0004020202020204" pitchFamily="34" charset="0"/>
              </a:rPr>
              <a:t>ynghylch y camau nesaf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y-GB" sz="2000" b="1" kern="100" noProof="0" dirty="0">
                <a:ea typeface="Aptos" panose="020B0004020202020204" pitchFamily="34" charset="0"/>
              </a:rPr>
              <a:t>Cyfarwyddiadau Iaith Penodol </a:t>
            </a:r>
            <a:r>
              <a:rPr lang="cy-GB" sz="2000" kern="100" noProof="0" dirty="0">
                <a:ea typeface="Aptos" panose="020B0004020202020204" pitchFamily="34" charset="0"/>
              </a:rPr>
              <a:t>a fydd yn cefnogi cyflymder, effeithlonrwydd ac effaith Copilot ar gyfer Gwasanaethau Cymdeithasol i Oedolion</a:t>
            </a:r>
            <a:endParaRPr lang="cy-GB" sz="2000" kern="100" noProof="0" dirty="0">
              <a:effectLst/>
              <a:ea typeface="Aptos" panose="020B0004020202020204" pitchFamily="34" charset="0"/>
            </a:endParaRPr>
          </a:p>
          <a:p>
            <a:pPr marL="57150" indent="0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B8EF3-591E-CDFA-F832-D0EC60EC5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45" y="5862519"/>
            <a:ext cx="2081655" cy="79895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117540-05A7-26C0-8E97-72BE36A4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9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B4839-5F9D-9228-9D9A-946F169F8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2DAFB-1B36-6C47-90E4-7B3A263B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600"/>
            <a:ext cx="10972800" cy="1072838"/>
          </a:xfrm>
        </p:spPr>
        <p:txBody>
          <a:bodyPr>
            <a:norm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0C11C-CAB5-F45C-EE5D-77659AE5D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45" y="5862519"/>
            <a:ext cx="2081655" cy="79895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FD1F18-7EF8-1036-2AF9-8510FDF2B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E67A1-C6B6-EDA0-C892-60A15F9A2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0438"/>
            <a:ext cx="10972800" cy="4455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rgbClr val="109949"/>
              </a:solidFill>
            </a:endParaRPr>
          </a:p>
          <a:p>
            <a:pPr marL="0" indent="0" algn="ctr">
              <a:buNone/>
            </a:pPr>
            <a:r>
              <a:rPr lang="cy-GB" sz="4000" b="1" noProof="0" dirty="0">
                <a:solidFill>
                  <a:srgbClr val="109949"/>
                </a:solidFill>
              </a:rPr>
              <a:t>Adran 3</a:t>
            </a:r>
            <a:br>
              <a:rPr lang="cy-GB" sz="4000" b="1" noProof="0" dirty="0">
                <a:solidFill>
                  <a:srgbClr val="109949"/>
                </a:solidFill>
              </a:rPr>
            </a:br>
            <a:r>
              <a:rPr lang="cy-GB" sz="4000" b="1" noProof="0" dirty="0"/>
              <a:t>Cyflwyniad i Copilot / dangos y rhaglen</a:t>
            </a:r>
            <a:endParaRPr lang="cy-GB" sz="4000" noProof="0" dirty="0"/>
          </a:p>
        </p:txBody>
      </p:sp>
    </p:spTree>
    <p:extLst>
      <p:ext uri="{BB962C8B-B14F-4D97-AF65-F5344CB8AC3E}">
        <p14:creationId xmlns:p14="http://schemas.microsoft.com/office/powerpoint/2010/main" val="131032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CE6CA-2CAD-C907-C44D-915CF83FA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C06A4-2CCE-FC97-A683-432D2A69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600"/>
            <a:ext cx="10972800" cy="1072838"/>
          </a:xfrm>
        </p:spPr>
        <p:txBody>
          <a:bodyPr>
            <a:norm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EAF04-E5F5-6C71-4FA4-17826AD2D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45" y="5862519"/>
            <a:ext cx="2081655" cy="79895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4EB6EE-4030-ACF9-091D-A259B583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5415-5E2F-7723-F17A-44C39DF4B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0438"/>
            <a:ext cx="10972800" cy="4455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rgbClr val="109949"/>
              </a:solidFill>
            </a:endParaRPr>
          </a:p>
          <a:p>
            <a:pPr marL="0" indent="0" algn="ctr">
              <a:buNone/>
            </a:pPr>
            <a:r>
              <a:rPr lang="cy-GB" sz="4000" b="1" noProof="0" dirty="0">
                <a:solidFill>
                  <a:srgbClr val="109949"/>
                </a:solidFill>
              </a:rPr>
              <a:t>Adran 4</a:t>
            </a:r>
            <a:br>
              <a:rPr lang="cy-GB" sz="4000" b="1" noProof="0" dirty="0">
                <a:solidFill>
                  <a:srgbClr val="109949"/>
                </a:solidFill>
              </a:rPr>
            </a:br>
            <a:r>
              <a:rPr lang="cy-GB" sz="4000" b="1" noProof="0" dirty="0"/>
              <a:t>Rhwydwaith Hyrwyddwyr</a:t>
            </a:r>
            <a:endParaRPr lang="cy-GB" sz="4000" noProof="0" dirty="0"/>
          </a:p>
        </p:txBody>
      </p:sp>
    </p:spTree>
    <p:extLst>
      <p:ext uri="{BB962C8B-B14F-4D97-AF65-F5344CB8AC3E}">
        <p14:creationId xmlns:p14="http://schemas.microsoft.com/office/powerpoint/2010/main" val="127061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3A482-DAF4-0BF6-D357-FEE3ADB92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4553-02AF-F52A-1ECC-9B2199B1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600"/>
            <a:ext cx="10972800" cy="1072838"/>
          </a:xfrm>
        </p:spPr>
        <p:txBody>
          <a:bodyPr>
            <a:normAutofit/>
          </a:bodyPr>
          <a:lstStyle/>
          <a:p>
            <a:r>
              <a:rPr lang="cy-GB" noProof="0" dirty="0">
                <a:solidFill>
                  <a:srgbClr val="109949"/>
                </a:solidFill>
              </a:rPr>
              <a:t>Hyrwyddwyr Newid</a:t>
            </a:r>
            <a:endParaRPr lang="cy-GB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1F8DE-40FE-EE3E-DEAF-934D7C6F7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45" y="5862519"/>
            <a:ext cx="2081655" cy="79895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F39221-ACFD-E17F-7FE4-EAB234BA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GB" sz="1600" b="1" err="1">
                <a:solidFill>
                  <a:srgbClr val="089948"/>
                </a:solidFill>
                <a:latin typeface="Arial" panose="020B0604020202020204" pitchFamily="34" charset="0"/>
              </a:rPr>
              <a:t>adss.cymru</a:t>
            </a:r>
            <a:endParaRPr lang="en-GB" sz="1600" b="1">
              <a:solidFill>
                <a:srgbClr val="089948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2E4BE3-2BD6-F736-9809-87F66CF1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047875"/>
            <a:ext cx="45148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D8D15F-6209-ACB0-27C4-2E77E11C873F}"/>
              </a:ext>
            </a:extLst>
          </p:cNvPr>
          <p:cNvSpPr txBox="1"/>
          <p:nvPr/>
        </p:nvSpPr>
        <p:spPr>
          <a:xfrm>
            <a:off x="1135465" y="2047979"/>
            <a:ext cx="240155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y-GB" sz="3200" b="1" noProof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Angerddol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9A804-AEDB-DB3C-FEDB-14B17E7EE591}"/>
              </a:ext>
            </a:extLst>
          </p:cNvPr>
          <p:cNvSpPr txBox="1"/>
          <p:nvPr/>
        </p:nvSpPr>
        <p:spPr>
          <a:xfrm>
            <a:off x="2138623" y="3005586"/>
            <a:ext cx="240155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y-GB" sz="3200" b="1" noProof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Creadigol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EB4A5-28D2-8130-3F9D-6F9089E22B84}"/>
              </a:ext>
            </a:extLst>
          </p:cNvPr>
          <p:cNvSpPr txBox="1"/>
          <p:nvPr/>
        </p:nvSpPr>
        <p:spPr>
          <a:xfrm>
            <a:off x="8852598" y="2047875"/>
            <a:ext cx="28738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y-GB" sz="3200" b="1" noProof="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Profiadol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C8E0EB-EFB5-59B6-275C-B0C2D63B1D33}"/>
              </a:ext>
            </a:extLst>
          </p:cNvPr>
          <p:cNvSpPr txBox="1"/>
          <p:nvPr/>
        </p:nvSpPr>
        <p:spPr>
          <a:xfrm>
            <a:off x="8571245" y="3112427"/>
            <a:ext cx="240155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y-GB" sz="3200" b="1" noProof="0" dirty="0">
                <a:solidFill>
                  <a:srgbClr val="116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Brwdfrydig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39E489-E6D1-7023-D21C-0765A65C8BF1}"/>
              </a:ext>
            </a:extLst>
          </p:cNvPr>
          <p:cNvSpPr txBox="1"/>
          <p:nvPr/>
        </p:nvSpPr>
        <p:spPr>
          <a:xfrm>
            <a:off x="1437019" y="3975958"/>
            <a:ext cx="240155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y-GB" sz="32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Chwilfrydig</a:t>
            </a:r>
          </a:p>
        </p:txBody>
      </p:sp>
    </p:spTree>
    <p:extLst>
      <p:ext uri="{BB962C8B-B14F-4D97-AF65-F5344CB8AC3E}">
        <p14:creationId xmlns:p14="http://schemas.microsoft.com/office/powerpoint/2010/main" val="4841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4.0.5919"/>
  <p:tag name="SLIDO_PRESENTATION_ID" val="473eb74b-c74c-41c2-b8bb-86f7c17fb398"/>
  <p:tag name="SLIDO_EVENT_UUID" val="f949581e-23b7-41cf-a95e-9de207f05e70"/>
  <p:tag name="SLIDO_EVENT_SECTION_UUID" val="f26677d6-589d-409d-8234-ce3f72b8cd3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0F245EF5EFE348838EB1858BC93C19" ma:contentTypeVersion="12" ma:contentTypeDescription="Create a new document." ma:contentTypeScope="" ma:versionID="6cece8d8a8d8bf742790c8fd892748d5">
  <xsd:schema xmlns:xsd="http://www.w3.org/2001/XMLSchema" xmlns:xs="http://www.w3.org/2001/XMLSchema" xmlns:p="http://schemas.microsoft.com/office/2006/metadata/properties" xmlns:ns2="7f730209-7203-4f4f-8a3c-0a20e9542048" targetNamespace="http://schemas.microsoft.com/office/2006/metadata/properties" ma:root="true" ma:fieldsID="52463dcc7ddbb24eb6f77942b4a070a4" ns2:_="">
    <xsd:import namespace="7f730209-7203-4f4f-8a3c-0a20e95420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30209-7203-4f4f-8a3c-0a20e95420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a5b8fbc-c53e-43e5-9ef9-0591d83329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730209-7203-4f4f-8a3c-0a20e954204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1D36B1-0CBD-42D4-AF30-FC29578AA0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177260-2BDE-4C5C-9819-98194FD48B1A}">
  <ds:schemaRefs>
    <ds:schemaRef ds:uri="7f730209-7203-4f4f-8a3c-0a20e95420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EECB486-287E-4249-AA8C-2A3DE9600D2E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7f730209-7203-4f4f-8a3c-0a20e9542048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1467</Words>
  <Application>Microsoft Office PowerPoint</Application>
  <PresentationFormat>Widescreen</PresentationFormat>
  <Paragraphs>207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Aptos</vt:lpstr>
      <vt:lpstr>Arial</vt:lpstr>
      <vt:lpstr>Calibri</vt:lpstr>
      <vt:lpstr>Gotham Book</vt:lpstr>
      <vt:lpstr>Gotham Medium</vt:lpstr>
      <vt:lpstr>Segoe UI</vt:lpstr>
      <vt:lpstr>Segoe UI Semibold</vt:lpstr>
      <vt:lpstr>Wingdings</vt:lpstr>
      <vt:lpstr>Office Theme</vt:lpstr>
      <vt:lpstr>1_Office Theme</vt:lpstr>
      <vt:lpstr>Cymdeithas Cyfarwyddwyr Gwasanaethau Cymdeithasol Cymru (ADSS) Cymru  Asesu pa mor barod yw adrannau Gwasanaethau Cymdeithasol i ddefnyddio Copilot yn y maes Gofal Cymdeithasol i Oedolion  Rhwydwaith Hyrwyddwyr    11 Rhagfyr 2024</vt:lpstr>
      <vt:lpstr>Agenda</vt:lpstr>
      <vt:lpstr>Cyflwyniadau – Tîm y Prosiect    </vt:lpstr>
      <vt:lpstr>PowerPoint Presentation</vt:lpstr>
      <vt:lpstr>Asesu pa mor barod yw gweithlu adrannau’r Gwasanaethau Cymdeithasol i ddefnyddio Copilot yn y maes Gofal Cymdeithasol i Oedolion     </vt:lpstr>
      <vt:lpstr>Asesu pa mor barod yw adrannau Gwasanaethau Cymdeithasol i ddefnyddio Copilot yn y maes Gofal Cymdeithasol i Oedolion    </vt:lpstr>
      <vt:lpstr>PowerPoint Presentation</vt:lpstr>
      <vt:lpstr>PowerPoint Presentation</vt:lpstr>
      <vt:lpstr>Hyrwyddwyr Newid</vt:lpstr>
      <vt:lpstr>Rhwydwaith Hyrwyddwyr – Cylch Gorchwyl</vt:lpstr>
      <vt:lpstr>Rhwydwaith Hyrwyddwyr – Cylch Gorchwyl</vt:lpstr>
      <vt:lpstr>Fframwaith y Rhwydwaith Hyrwyddwyr</vt:lpstr>
      <vt:lpstr>PowerPoint Presentation</vt:lpstr>
      <vt:lpstr>Asesu pa mor barod yw’r gweithlu    </vt:lpstr>
      <vt:lpstr>Sut y byddwn yn gwneud hyn    </vt:lpstr>
      <vt:lpstr>Sut y byddwn yn gwneud hyn [fersiwn diwygiedig – 18 Rhagfyr]     </vt:lpstr>
      <vt:lpstr>Sut y byddwn yn gwneud hyn    </vt:lpstr>
      <vt:lpstr>Asesu “pa mor barod yw’r gweithlu”    </vt:lpstr>
      <vt:lpstr>Asesu “pa mor barod yw’r gweithlu”  https://app.sli.do/event/8GuZnYkEKJfC39W8DTBwJB   </vt:lpstr>
      <vt:lpstr>PowerPoint Presentation</vt:lpstr>
      <vt:lpstr>Asesu “pa mor barod yw’r gweithlu”    </vt:lpstr>
      <vt:lpstr>Holi ac Ateb</vt:lpstr>
      <vt:lpstr>Manylion Cyswllt workforce@adss.cymru</vt:lpstr>
      <vt:lpstr>Diolch i chi am wrando ac  am gyfrannu heddiw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Gabe</dc:creator>
  <cp:lastModifiedBy>Tina Mathias</cp:lastModifiedBy>
  <cp:revision>9</cp:revision>
  <cp:lastPrinted>2024-12-09T14:25:01Z</cp:lastPrinted>
  <dcterms:created xsi:type="dcterms:W3CDTF">2016-02-25T12:05:55Z</dcterms:created>
  <dcterms:modified xsi:type="dcterms:W3CDTF">2025-01-02T16:58:21Z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0x010100F40F245EF5EFE348838EB1858BC93C19</vt:lpwstr>
  </property>
</Properties>
</file>